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image5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83" r:id="rId4"/>
    <p:sldId id="290" r:id="rId5"/>
    <p:sldId id="288" r:id="rId6"/>
    <p:sldId id="289" r:id="rId7"/>
    <p:sldId id="291" r:id="rId8"/>
    <p:sldId id="293" r:id="rId9"/>
    <p:sldId id="287" r:id="rId10"/>
    <p:sldId id="294" r:id="rId11"/>
    <p:sldId id="295" r:id="rId12"/>
    <p:sldId id="285" r:id="rId13"/>
    <p:sldId id="258" r:id="rId14"/>
    <p:sldId id="296" r:id="rId15"/>
    <p:sldId id="298" r:id="rId16"/>
    <p:sldId id="299" r:id="rId17"/>
    <p:sldId id="300" r:id="rId18"/>
    <p:sldId id="301" r:id="rId19"/>
    <p:sldId id="302" r:id="rId20"/>
    <p:sldId id="30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510F49"/>
    <a:srgbClr val="FFFFCC"/>
    <a:srgbClr val="FFFFFF"/>
    <a:srgbClr val="FF9966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96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83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696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69" indent="0" algn="ctr">
              <a:buNone/>
              <a:defRPr/>
            </a:lvl2pPr>
            <a:lvl3pPr marL="914339" indent="0" algn="ctr">
              <a:buNone/>
              <a:defRPr/>
            </a:lvl3pPr>
            <a:lvl4pPr marL="1371509" indent="0" algn="ctr">
              <a:buNone/>
              <a:defRPr/>
            </a:lvl4pPr>
            <a:lvl5pPr marL="1828679" indent="0" algn="ctr">
              <a:buNone/>
              <a:defRPr/>
            </a:lvl5pPr>
            <a:lvl6pPr marL="2285847" indent="0" algn="ctr">
              <a:buNone/>
              <a:defRPr/>
            </a:lvl6pPr>
            <a:lvl7pPr marL="2743016" indent="0" algn="ctr">
              <a:buNone/>
              <a:defRPr/>
            </a:lvl7pPr>
            <a:lvl8pPr marL="3200186" indent="0" algn="ctr">
              <a:buNone/>
              <a:defRPr/>
            </a:lvl8pPr>
            <a:lvl9pPr marL="3657356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C9FB0-01FA-4BC9-91D4-6D80BB4743D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23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626CC-0FD8-4FEA-B220-50122A019AC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418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9" indent="0">
              <a:buNone/>
              <a:defRPr sz="1800"/>
            </a:lvl2pPr>
            <a:lvl3pPr marL="914339" indent="0">
              <a:buNone/>
              <a:defRPr sz="1600"/>
            </a:lvl3pPr>
            <a:lvl4pPr marL="1371509" indent="0">
              <a:buNone/>
              <a:defRPr sz="1400"/>
            </a:lvl4pPr>
            <a:lvl5pPr marL="1828679" indent="0">
              <a:buNone/>
              <a:defRPr sz="1400"/>
            </a:lvl5pPr>
            <a:lvl6pPr marL="2285847" indent="0">
              <a:buNone/>
              <a:defRPr sz="1400"/>
            </a:lvl6pPr>
            <a:lvl7pPr marL="2743016" indent="0">
              <a:buNone/>
              <a:defRPr sz="1400"/>
            </a:lvl7pPr>
            <a:lvl8pPr marL="3200186" indent="0">
              <a:buNone/>
              <a:defRPr sz="1400"/>
            </a:lvl8pPr>
            <a:lvl9pPr marL="3657356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22585-F33B-4325-B46E-08F4BA9611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697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0C329-1D72-43FF-ADF7-4011A910721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99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9" indent="0">
              <a:buNone/>
              <a:defRPr sz="2000" b="1"/>
            </a:lvl2pPr>
            <a:lvl3pPr marL="914339" indent="0">
              <a:buNone/>
              <a:defRPr sz="1800" b="1"/>
            </a:lvl3pPr>
            <a:lvl4pPr marL="1371509" indent="0">
              <a:buNone/>
              <a:defRPr sz="1600" b="1"/>
            </a:lvl4pPr>
            <a:lvl5pPr marL="1828679" indent="0">
              <a:buNone/>
              <a:defRPr sz="1600" b="1"/>
            </a:lvl5pPr>
            <a:lvl6pPr marL="2285847" indent="0">
              <a:buNone/>
              <a:defRPr sz="1600" b="1"/>
            </a:lvl6pPr>
            <a:lvl7pPr marL="2743016" indent="0">
              <a:buNone/>
              <a:defRPr sz="1600" b="1"/>
            </a:lvl7pPr>
            <a:lvl8pPr marL="3200186" indent="0">
              <a:buNone/>
              <a:defRPr sz="1600" b="1"/>
            </a:lvl8pPr>
            <a:lvl9pPr marL="365735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9" indent="0">
              <a:buNone/>
              <a:defRPr sz="2000" b="1"/>
            </a:lvl2pPr>
            <a:lvl3pPr marL="914339" indent="0">
              <a:buNone/>
              <a:defRPr sz="1800" b="1"/>
            </a:lvl3pPr>
            <a:lvl4pPr marL="1371509" indent="0">
              <a:buNone/>
              <a:defRPr sz="1600" b="1"/>
            </a:lvl4pPr>
            <a:lvl5pPr marL="1828679" indent="0">
              <a:buNone/>
              <a:defRPr sz="1600" b="1"/>
            </a:lvl5pPr>
            <a:lvl6pPr marL="2285847" indent="0">
              <a:buNone/>
              <a:defRPr sz="1600" b="1"/>
            </a:lvl6pPr>
            <a:lvl7pPr marL="2743016" indent="0">
              <a:buNone/>
              <a:defRPr sz="1600" b="1"/>
            </a:lvl7pPr>
            <a:lvl8pPr marL="3200186" indent="0">
              <a:buNone/>
              <a:defRPr sz="1600" b="1"/>
            </a:lvl8pPr>
            <a:lvl9pPr marL="365735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FE45D-0FB9-4A5B-B36D-29F892061AB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67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86ABB-D5E7-4175-9B4B-DF016D43501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388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1E72D-79B2-491B-A104-630C1124AD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649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9" indent="0">
              <a:buNone/>
              <a:defRPr sz="1200"/>
            </a:lvl2pPr>
            <a:lvl3pPr marL="914339" indent="0">
              <a:buNone/>
              <a:defRPr sz="1000"/>
            </a:lvl3pPr>
            <a:lvl4pPr marL="1371509" indent="0">
              <a:buNone/>
              <a:defRPr sz="900"/>
            </a:lvl4pPr>
            <a:lvl5pPr marL="1828679" indent="0">
              <a:buNone/>
              <a:defRPr sz="900"/>
            </a:lvl5pPr>
            <a:lvl6pPr marL="2285847" indent="0">
              <a:buNone/>
              <a:defRPr sz="900"/>
            </a:lvl6pPr>
            <a:lvl7pPr marL="2743016" indent="0">
              <a:buNone/>
              <a:defRPr sz="900"/>
            </a:lvl7pPr>
            <a:lvl8pPr marL="3200186" indent="0">
              <a:buNone/>
              <a:defRPr sz="900"/>
            </a:lvl8pPr>
            <a:lvl9pPr marL="3657356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568B9-8506-4176-966F-15A7391A682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088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418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9" indent="0">
              <a:buNone/>
              <a:defRPr sz="2800"/>
            </a:lvl2pPr>
            <a:lvl3pPr marL="914339" indent="0">
              <a:buNone/>
              <a:defRPr sz="2400"/>
            </a:lvl3pPr>
            <a:lvl4pPr marL="1371509" indent="0">
              <a:buNone/>
              <a:defRPr sz="2000"/>
            </a:lvl4pPr>
            <a:lvl5pPr marL="1828679" indent="0">
              <a:buNone/>
              <a:defRPr sz="2000"/>
            </a:lvl5pPr>
            <a:lvl6pPr marL="2285847" indent="0">
              <a:buNone/>
              <a:defRPr sz="2000"/>
            </a:lvl6pPr>
            <a:lvl7pPr marL="2743016" indent="0">
              <a:buNone/>
              <a:defRPr sz="2000"/>
            </a:lvl7pPr>
            <a:lvl8pPr marL="3200186" indent="0">
              <a:buNone/>
              <a:defRPr sz="2000"/>
            </a:lvl8pPr>
            <a:lvl9pPr marL="3657356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9" indent="0">
              <a:buNone/>
              <a:defRPr sz="1200"/>
            </a:lvl2pPr>
            <a:lvl3pPr marL="914339" indent="0">
              <a:buNone/>
              <a:defRPr sz="1000"/>
            </a:lvl3pPr>
            <a:lvl4pPr marL="1371509" indent="0">
              <a:buNone/>
              <a:defRPr sz="900"/>
            </a:lvl4pPr>
            <a:lvl5pPr marL="1828679" indent="0">
              <a:buNone/>
              <a:defRPr sz="900"/>
            </a:lvl5pPr>
            <a:lvl6pPr marL="2285847" indent="0">
              <a:buNone/>
              <a:defRPr sz="900"/>
            </a:lvl6pPr>
            <a:lvl7pPr marL="2743016" indent="0">
              <a:buNone/>
              <a:defRPr sz="900"/>
            </a:lvl7pPr>
            <a:lvl8pPr marL="3200186" indent="0">
              <a:buNone/>
              <a:defRPr sz="900"/>
            </a:lvl8pPr>
            <a:lvl9pPr marL="3657356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A2E9E-457D-43BA-98DF-08AE2C12F83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96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8EF01-FAA6-4CA5-B4D9-2C33351E19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394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22A96-F416-40D2-90DC-6FD25CB0ED9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511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00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06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9" indent="0">
              <a:buNone/>
              <a:defRPr sz="2000" b="1"/>
            </a:lvl2pPr>
            <a:lvl3pPr marL="914339" indent="0">
              <a:buNone/>
              <a:defRPr sz="1800" b="1"/>
            </a:lvl3pPr>
            <a:lvl4pPr marL="1371509" indent="0">
              <a:buNone/>
              <a:defRPr sz="1600" b="1"/>
            </a:lvl4pPr>
            <a:lvl5pPr marL="1828679" indent="0">
              <a:buNone/>
              <a:defRPr sz="1600" b="1"/>
            </a:lvl5pPr>
            <a:lvl6pPr marL="2285847" indent="0">
              <a:buNone/>
              <a:defRPr sz="1600" b="1"/>
            </a:lvl6pPr>
            <a:lvl7pPr marL="2743016" indent="0">
              <a:buNone/>
              <a:defRPr sz="1600" b="1"/>
            </a:lvl7pPr>
            <a:lvl8pPr marL="3200186" indent="0">
              <a:buNone/>
              <a:defRPr sz="1600" b="1"/>
            </a:lvl8pPr>
            <a:lvl9pPr marL="365735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9" indent="0">
              <a:buNone/>
              <a:defRPr sz="2000" b="1"/>
            </a:lvl2pPr>
            <a:lvl3pPr marL="914339" indent="0">
              <a:buNone/>
              <a:defRPr sz="1800" b="1"/>
            </a:lvl3pPr>
            <a:lvl4pPr marL="1371509" indent="0">
              <a:buNone/>
              <a:defRPr sz="1600" b="1"/>
            </a:lvl4pPr>
            <a:lvl5pPr marL="1828679" indent="0">
              <a:buNone/>
              <a:defRPr sz="1600" b="1"/>
            </a:lvl5pPr>
            <a:lvl6pPr marL="2285847" indent="0">
              <a:buNone/>
              <a:defRPr sz="1600" b="1"/>
            </a:lvl6pPr>
            <a:lvl7pPr marL="2743016" indent="0">
              <a:buNone/>
              <a:defRPr sz="1600" b="1"/>
            </a:lvl7pPr>
            <a:lvl8pPr marL="3200186" indent="0">
              <a:buNone/>
              <a:defRPr sz="1600" b="1"/>
            </a:lvl8pPr>
            <a:lvl9pPr marL="365735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07.06.2020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824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07.06.2020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5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07.06.2020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6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9" indent="0">
              <a:buNone/>
              <a:defRPr sz="1200"/>
            </a:lvl2pPr>
            <a:lvl3pPr marL="914339" indent="0">
              <a:buNone/>
              <a:defRPr sz="1000"/>
            </a:lvl3pPr>
            <a:lvl4pPr marL="1371509" indent="0">
              <a:buNone/>
              <a:defRPr sz="900"/>
            </a:lvl4pPr>
            <a:lvl5pPr marL="1828679" indent="0">
              <a:buNone/>
              <a:defRPr sz="900"/>
            </a:lvl5pPr>
            <a:lvl6pPr marL="2285847" indent="0">
              <a:buNone/>
              <a:defRPr sz="900"/>
            </a:lvl6pPr>
            <a:lvl7pPr marL="2743016" indent="0">
              <a:buNone/>
              <a:defRPr sz="900"/>
            </a:lvl7pPr>
            <a:lvl8pPr marL="3200186" indent="0">
              <a:buNone/>
              <a:defRPr sz="900"/>
            </a:lvl8pPr>
            <a:lvl9pPr marL="3657356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25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9" indent="0">
              <a:buNone/>
              <a:defRPr sz="2800"/>
            </a:lvl2pPr>
            <a:lvl3pPr marL="914339" indent="0">
              <a:buNone/>
              <a:defRPr sz="2400"/>
            </a:lvl3pPr>
            <a:lvl4pPr marL="1371509" indent="0">
              <a:buNone/>
              <a:defRPr sz="2000"/>
            </a:lvl4pPr>
            <a:lvl5pPr marL="1828679" indent="0">
              <a:buNone/>
              <a:defRPr sz="2000"/>
            </a:lvl5pPr>
            <a:lvl6pPr marL="2285847" indent="0">
              <a:buNone/>
              <a:defRPr sz="2000"/>
            </a:lvl6pPr>
            <a:lvl7pPr marL="2743016" indent="0">
              <a:buNone/>
              <a:defRPr sz="2000"/>
            </a:lvl7pPr>
            <a:lvl8pPr marL="3200186" indent="0">
              <a:buNone/>
              <a:defRPr sz="2000"/>
            </a:lvl8pPr>
            <a:lvl9pPr marL="3657356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9" indent="0">
              <a:buNone/>
              <a:defRPr sz="1200"/>
            </a:lvl2pPr>
            <a:lvl3pPr marL="914339" indent="0">
              <a:buNone/>
              <a:defRPr sz="1000"/>
            </a:lvl3pPr>
            <a:lvl4pPr marL="1371509" indent="0">
              <a:buNone/>
              <a:defRPr sz="900"/>
            </a:lvl4pPr>
            <a:lvl5pPr marL="1828679" indent="0">
              <a:buNone/>
              <a:defRPr sz="900"/>
            </a:lvl5pPr>
            <a:lvl6pPr marL="2285847" indent="0">
              <a:buNone/>
              <a:defRPr sz="900"/>
            </a:lvl6pPr>
            <a:lvl7pPr marL="2743016" indent="0">
              <a:buNone/>
              <a:defRPr sz="900"/>
            </a:lvl7pPr>
            <a:lvl8pPr marL="3200186" indent="0">
              <a:buNone/>
              <a:defRPr sz="900"/>
            </a:lvl8pPr>
            <a:lvl9pPr marL="3657356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87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B398A-3912-452A-A356-E725FF57E155}" type="datetimeFigureOut">
              <a:rPr lang="ru-RU" smtClean="0"/>
              <a:pPr/>
              <a:t>07.06.2020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1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3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8" indent="-342878" algn="l" defTabSz="91433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1" indent="-285731" algn="l" defTabSz="91433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4" indent="-228585" algn="l" defTabSz="91433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3" indent="-228585" algn="l" defTabSz="91433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3" indent="-228585" algn="l" defTabSz="91433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2" indent="-228585" algn="l" defTabSz="9143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2" indent="-228585" algn="l" defTabSz="9143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71" indent="-228585" algn="l" defTabSz="9143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40" indent="-228585" algn="l" defTabSz="9143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9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9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9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9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7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6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86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56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BEEB35-9D15-4480-ACBC-6F52C837EA6D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55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16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33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50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6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878" indent="-3428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01" indent="-28573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24" indent="-22858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93" indent="-22858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263" indent="-22858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432" indent="-22858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602" indent="-22858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771" indent="-22858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940" indent="-22858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9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9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9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9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7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6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86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56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2.jpeg"/><Relationship Id="rId7" Type="http://schemas.microsoft.com/office/2007/relationships/hdphoto" Target="../media/hdphoto1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10" Type="http://schemas.openxmlformats.org/officeDocument/2006/relationships/image" Target="../media/image9.png"/><Relationship Id="rId4" Type="http://schemas.openxmlformats.org/officeDocument/2006/relationships/image" Target="../media/image12.jp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6" Type="http://schemas.openxmlformats.org/officeDocument/2006/relationships/image" Target="http://www.aljanh.net/data/archive/img/363722389.png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4EF054-D97C-4C27-9BF9-D50482033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84" y="4443079"/>
            <a:ext cx="3184100" cy="21779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0154" y="5301209"/>
            <a:ext cx="2533927" cy="461665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endParaRPr lang="ru-RU" sz="1200" dirty="0">
              <a:solidFill>
                <a:schemeClr val="tx1"/>
              </a:solidFill>
            </a:endParaRPr>
          </a:p>
          <a:p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26B9F9-21C5-4D80-8D5E-E3A2F4656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3" y="2636912"/>
            <a:ext cx="3528392" cy="576064"/>
          </a:xfrm>
        </p:spPr>
        <p:txBody>
          <a:bodyPr>
            <a:normAutofit fontScale="90000"/>
          </a:bodyPr>
          <a:lstStyle/>
          <a:p>
            <a:r>
              <a:rPr lang="ru-RU" sz="1800" b="1" i="1" dirty="0"/>
              <a:t>Журнал для детей и родителей</a:t>
            </a:r>
            <a:br>
              <a:rPr lang="ru-RU" sz="1800" b="1" i="1" dirty="0"/>
            </a:br>
            <a:r>
              <a:rPr lang="ru-RU" sz="1800" b="1" i="1" dirty="0"/>
              <a:t>                   «ВЕСЕЛАЯ СЕМЕЙКА»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17C96C-06E0-41D8-9AC8-9CC2B92B2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164" y="3429000"/>
            <a:ext cx="2761093" cy="1566123"/>
          </a:xfrm>
        </p:spPr>
        <p:txBody>
          <a:bodyPr>
            <a:normAutofit fontScale="25000" lnSpcReduction="20000"/>
          </a:bodyPr>
          <a:lstStyle/>
          <a:p>
            <a:r>
              <a:rPr lang="ru-RU" sz="48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ЭТОМ ВЫПУСКЕ:</a:t>
            </a:r>
            <a:endParaRPr lang="ru-RU" sz="48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Книга памяти………………….………..….2</a:t>
            </a:r>
          </a:p>
          <a:p>
            <a:pPr algn="just">
              <a:spcBef>
                <a:spcPts val="0"/>
              </a:spcBef>
            </a:pPr>
            <a:r>
              <a:rPr lang="ru-RU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Для вас, родители!...............................4</a:t>
            </a:r>
          </a:p>
          <a:p>
            <a:pPr algn="just">
              <a:spcBef>
                <a:spcPts val="0"/>
              </a:spcBef>
            </a:pPr>
            <a:r>
              <a:rPr lang="ru-RU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Моей семьи война коснулась………6</a:t>
            </a:r>
          </a:p>
          <a:p>
            <a:pPr algn="just">
              <a:spcBef>
                <a:spcPts val="0"/>
              </a:spcBef>
            </a:pPr>
            <a:r>
              <a:rPr lang="ru-RU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Дети войны-герои войны………….11</a:t>
            </a:r>
          </a:p>
          <a:p>
            <a:pPr algn="just">
              <a:spcBef>
                <a:spcPts val="0"/>
              </a:spcBef>
            </a:pPr>
            <a:r>
              <a:rPr lang="ru-RU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Наши воспитанники помнят и гордятся!……………………. …..…….…...13</a:t>
            </a:r>
          </a:p>
          <a:p>
            <a:pPr algn="just">
              <a:spcBef>
                <a:spcPts val="0"/>
              </a:spcBef>
            </a:pPr>
            <a:r>
              <a:rPr lang="ru-RU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Песня тоже воевала……….……….....17</a:t>
            </a:r>
          </a:p>
          <a:p>
            <a:pPr algn="just">
              <a:spcBef>
                <a:spcPts val="0"/>
              </a:spcBef>
            </a:pPr>
            <a:r>
              <a:rPr lang="ru-RU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Редакция……………………………….……19</a:t>
            </a:r>
          </a:p>
          <a:p>
            <a:r>
              <a:rPr lang="ru-RU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00C3C049-F627-472F-ABC8-5AECDF035972}"/>
              </a:ext>
            </a:extLst>
          </p:cNvPr>
          <p:cNvSpPr txBox="1">
            <a:spLocks/>
          </p:cNvSpPr>
          <p:nvPr/>
        </p:nvSpPr>
        <p:spPr>
          <a:xfrm>
            <a:off x="3275857" y="2492896"/>
            <a:ext cx="5629808" cy="35953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361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1" indent="0" algn="ctr" defTabSz="914361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61" indent="0" algn="ctr" defTabSz="914361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43" indent="0" algn="ctr" defTabSz="914361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24" indent="0" algn="ctr" defTabSz="914361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04" indent="0" algn="ctr" defTabSz="914361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85" indent="0" algn="ctr" defTabSz="914361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66" indent="0" algn="ctr" defTabSz="914361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47" indent="0" algn="ctr" defTabSz="914361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800" b="1" i="1" dirty="0">
                <a:solidFill>
                  <a:srgbClr val="FF0000"/>
                </a:solidFill>
              </a:rPr>
              <a:t>«Этот День Победы»</a:t>
            </a:r>
          </a:p>
          <a:p>
            <a:endParaRPr lang="ru-RU" sz="6700" b="1" i="1" dirty="0">
              <a:solidFill>
                <a:srgbClr val="FF0000"/>
              </a:solidFill>
            </a:endParaRPr>
          </a:p>
          <a:p>
            <a:r>
              <a:rPr lang="ru-RU" sz="8000" b="1" dirty="0">
                <a:solidFill>
                  <a:srgbClr val="FF0000"/>
                </a:solidFill>
              </a:rPr>
              <a:t>75-летию Великой Победы посвящается ...</a:t>
            </a:r>
          </a:p>
          <a:p>
            <a:r>
              <a:rPr lang="ru-RU" sz="8000" b="1" dirty="0">
                <a:solidFill>
                  <a:srgbClr val="FF0000"/>
                </a:solidFill>
              </a:rPr>
              <a:t> Из подвигов каждого участника </a:t>
            </a:r>
          </a:p>
          <a:p>
            <a:r>
              <a:rPr lang="ru-RU" sz="8000" b="1" dirty="0">
                <a:solidFill>
                  <a:srgbClr val="FF0000"/>
                </a:solidFill>
              </a:rPr>
              <a:t>Великой Отечественной, из их жизней складывалась общая Победа страны. </a:t>
            </a:r>
          </a:p>
          <a:p>
            <a:r>
              <a:rPr lang="ru-RU" sz="8000" b="1" dirty="0">
                <a:solidFill>
                  <a:srgbClr val="FF0000"/>
                </a:solidFill>
              </a:rPr>
              <a:t>Мы будем помнить их - солдат и офицеров сороковых годов двадцатого века, будем читать их письма, перелистывать фотоальбомы, рассказывать о них своим детям и внукам.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6789A85-2935-4179-B61A-F63F083E83A8}"/>
              </a:ext>
            </a:extLst>
          </p:cNvPr>
          <p:cNvSpPr/>
          <p:nvPr/>
        </p:nvSpPr>
        <p:spPr>
          <a:xfrm>
            <a:off x="-11968" y="116632"/>
            <a:ext cx="1421904" cy="478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4676658" algn="l"/>
              </a:tabLst>
            </a:pPr>
            <a:r>
              <a:rPr lang="ru-RU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№ 10 (05) МАЙ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tabLst>
                <a:tab pos="4676658" algn="l"/>
              </a:tabLst>
            </a:pPr>
            <a:r>
              <a:rPr lang="ru-RU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 г.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A33EEEA-BB26-4EC6-AAA0-6E25E066452A}"/>
              </a:ext>
            </a:extLst>
          </p:cNvPr>
          <p:cNvSpPr/>
          <p:nvPr/>
        </p:nvSpPr>
        <p:spPr>
          <a:xfrm>
            <a:off x="4542994" y="1077479"/>
            <a:ext cx="4572000" cy="11659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образовательное учреждение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«Детский сад № 78»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0887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9D8280D7-0130-4CCC-8702-7CFA6ED04406}"/>
              </a:ext>
            </a:extLst>
          </p:cNvPr>
          <p:cNvSpPr txBox="1">
            <a:spLocks/>
          </p:cNvSpPr>
          <p:nvPr/>
        </p:nvSpPr>
        <p:spPr bwMode="auto">
          <a:xfrm>
            <a:off x="590543" y="260648"/>
            <a:ext cx="4392488" cy="4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1800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МОЕЙ СЕМЬИ ВОЙНА КОСНУЛАСЬ …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927A732-63EE-41FD-A89F-DEEDDA032A4F}"/>
              </a:ext>
            </a:extLst>
          </p:cNvPr>
          <p:cNvSpPr/>
          <p:nvPr/>
        </p:nvSpPr>
        <p:spPr>
          <a:xfrm>
            <a:off x="1916832" y="836712"/>
            <a:ext cx="6831632" cy="1051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Деда я не знала, не помнила его и моя мама (его дочка, т.к. ей в 1941 году исполнился только 1 годик), но нам всегда была интересна его судьба.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Нам хотелось знать, что же с ним произошло? Ведь с октября 1941 года о нем так и не было никаких вестей.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E24C719-EA73-412C-A4BD-E3935E781430}"/>
              </a:ext>
            </a:extLst>
          </p:cNvPr>
          <p:cNvSpPr/>
          <p:nvPr/>
        </p:nvSpPr>
        <p:spPr>
          <a:xfrm>
            <a:off x="1916832" y="1844824"/>
            <a:ext cx="6759624" cy="4365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Информация о деде появились совсем недавно. Буквально на днях я в очередной раз мониторила сайты с архивами Второй Мировой и на одном из них натолкнулась на документы, которые отразили боевой путь деда.  Информация о моем деде появилась на сайте «ОБД Мемориал».  Согласно документам в 1941 году дед начал свой боевой путь в составе 6 Армии  685 особого стрелкового батальона, сапёр. Следуя донесениям о безвозвратных потерях, мой дед пропал без вести в октябре 1941 года.  Но его имя появляется в донесениях 237 Армейского запасного стрелкового полка. Прибыл в полк 17 сентября 1943 года. Согласно архивным документам мой дед в 1941 году не пропал без вести, а попал в плен, бежал и попал на Военно-пересыльный пункт, где проверяли на благонадёжность. После проверки мой дед 25 сентября 1943 года был направлен в 31 Гвардейский стрелковый полк. Из донесения о боевых потерях 31 гвардейского стрелкового полка мой дед числится пропавшим без вести с октября 1943 года.</a:t>
            </a:r>
            <a:endParaRPr lang="ru-RU" sz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О сайте "ОБД Мемориал" я узнала 5 лет назад. Это обобщенный банк данных содержит информацию о защитниках Отечества, погибших и пропавших без вести в период Великой Отечественной войны, а так же в послевоенный период. Его создатели проделали огромную работу и создали гигантский архив о погибших.</a:t>
            </a:r>
            <a:endParaRPr lang="ru-RU" sz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Сайт «ОБД Мемориал» подарил нашей семье новую историю. Подарил нам нашего деда. Мы будем продолжать поиск, ведь теперь мы знаем, в каком полку служил дед.  Я надеюсь, что очень скоро мы узнаем, где именно погиб мой дедушка.</a:t>
            </a:r>
            <a:endParaRPr lang="ru-RU" sz="1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033D3DD9-DD19-424B-8921-1DBAD4C9DDEC}"/>
              </a:ext>
            </a:extLst>
          </p:cNvPr>
          <p:cNvSpPr txBox="1">
            <a:spLocks/>
          </p:cNvSpPr>
          <p:nvPr/>
        </p:nvSpPr>
        <p:spPr bwMode="auto">
          <a:xfrm>
            <a:off x="5381523" y="6210506"/>
            <a:ext cx="3384376" cy="45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Автор: </a:t>
            </a:r>
            <a:r>
              <a:rPr lang="ru-RU" sz="1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Антонян</a:t>
            </a: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Н.Н., воспитатель высшей категории</a:t>
            </a:r>
            <a:endParaRPr lang="ru-RU" sz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459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D44A0E0-A1DE-4C1E-A055-07CA73FBAD57}"/>
              </a:ext>
            </a:extLst>
          </p:cNvPr>
          <p:cNvSpPr/>
          <p:nvPr/>
        </p:nvSpPr>
        <p:spPr>
          <a:xfrm>
            <a:off x="5118658" y="476672"/>
            <a:ext cx="37444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этом году весь мир отмечает 75-летие Победы в Великой Отечественной войне.</a:t>
            </a:r>
          </a:p>
          <a:p>
            <a:pPr indent="228600" algn="just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Война - сколько ужаса, страха, горя в одном этом слове. В войне погибают не только солдаты. Тяжело было всему нашему народу, но особенно тяжко пришлось маленьким детям. «Дети» и «война» - эти два слова несовместимы.</a:t>
            </a:r>
          </a:p>
          <a:p>
            <a:pPr indent="228600" algn="just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Многие дети остались сиротами, их отцы погибли на войне, другие потеряли родителей во время бомбежек, третьи лишились не только родных, но и отчего дома, четвертые оказались на оккупированной врагами территории, пятые - в плену у немцев.</a:t>
            </a:r>
          </a:p>
          <a:p>
            <a:pPr indent="228600" algn="just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 детей, которые родились во время или незадолго до войны, говорят: </a:t>
            </a:r>
            <a:r>
              <a:rPr lang="ru-RU" sz="1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«Это люди с украденным детством»</a:t>
            </a: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228600" algn="just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Война очень жестока, она не щадила ни взрослых, ни детей. И дети очень рано становились взрослыми, они должны были помогать своим отцам и матерям бороться с фашизмом, чтобы выжить, чтобы выжила страна.</a:t>
            </a:r>
          </a:p>
        </p:txBody>
      </p:sp>
      <p:pic>
        <p:nvPicPr>
          <p:cNvPr id="5" name="Рисунок 4" descr="https://sun9-6.userapi.com/c855436/v855436716/2319c9/TPXOkFtKCiw.jpg">
            <a:extLst>
              <a:ext uri="{FF2B5EF4-FFF2-40B4-BE49-F238E27FC236}">
                <a16:creationId xmlns:a16="http://schemas.microsoft.com/office/drawing/2014/main" id="{A2FB1795-F9D5-4A42-A313-B839EF0BD3BA}"/>
              </a:ext>
            </a:extLst>
          </p:cNvPr>
          <p:cNvPicPr/>
          <p:nvPr/>
        </p:nvPicPr>
        <p:blipFill>
          <a:blip r:embed="rId2" cstate="print"/>
          <a:srcRect t="5556"/>
          <a:stretch>
            <a:fillRect/>
          </a:stretch>
        </p:blipFill>
        <p:spPr bwMode="auto">
          <a:xfrm>
            <a:off x="323528" y="1236654"/>
            <a:ext cx="4658905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4F525A7-05AE-4210-B1F5-9B7429D8EE0A}"/>
              </a:ext>
            </a:extLst>
          </p:cNvPr>
          <p:cNvSpPr/>
          <p:nvPr/>
        </p:nvSpPr>
        <p:spPr>
          <a:xfrm>
            <a:off x="2051720" y="476672"/>
            <a:ext cx="2448272" cy="480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«Дети войны»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B530EAC-932F-4817-8C2F-EF9D7C86AC5C}"/>
              </a:ext>
            </a:extLst>
          </p:cNvPr>
          <p:cNvSpPr/>
          <p:nvPr/>
        </p:nvSpPr>
        <p:spPr>
          <a:xfrm>
            <a:off x="467544" y="4999390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Сегодня дети войны стали дедушками и бабушками, многих из них уже нет в живых, а те, кто живы, хранят в своей памяти события военных лет. И им будет очень приятно, если сегодняшнее поколение будет помнить о том, что пережил наш народ в годы войны и расскажет о подвиге нашего народа своим детям. </a:t>
            </a:r>
          </a:p>
          <a:p>
            <a:pPr indent="228600" algn="just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Давайте сделаем книгу воспоминаний «Дети войны». Запишите рассказы своих родственников о том страшном времени. Мы должны об этом помнить, гордиться и быть благодарными нашим предкам. Должны помнить об ужасах войны, чтобы она никогда не повторилась. Мы с предками связаны памятью, пока мы помним – они живы!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F5A722D-795A-462B-B2F6-EAEF4B36E84B}"/>
              </a:ext>
            </a:extLst>
          </p:cNvPr>
          <p:cNvSpPr/>
          <p:nvPr/>
        </p:nvSpPr>
        <p:spPr>
          <a:xfrm>
            <a:off x="1331640" y="4440588"/>
            <a:ext cx="3034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Макет группы «Светлячок» </a:t>
            </a:r>
          </a:p>
          <a:p>
            <a:pPr algn="just"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«Дети войны – герои войны».</a:t>
            </a:r>
            <a:endParaRPr lang="ru-RU" sz="1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405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27007"/>
            <a:ext cx="4752528" cy="41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Дети войны.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A69F73E-B873-48F8-8C10-EF44F8006D03}"/>
              </a:ext>
            </a:extLst>
          </p:cNvPr>
          <p:cNvSpPr/>
          <p:nvPr/>
        </p:nvSpPr>
        <p:spPr>
          <a:xfrm>
            <a:off x="4860032" y="1988840"/>
            <a:ext cx="4572000" cy="36748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Дети войны, те мальчишки, девчонки - ребята,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Трудно сказать, да и было ли детство у вас.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Вместо домов вам достались сожжённые хаты,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 в узелочке сухарик один про запас.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Дети войны, как детьми вы остаться сумели,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Хоть повидали так много и горя, и зла!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Ваши сердца от жестокости не очерствели,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клубах пожарищ душа оставалась светла.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 вам хотелось бегать и смеяться,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небесной сини голубей гонять,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Но с детством рано довелось расстаться.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 день пришлось на годы старше стать.</a:t>
            </a:r>
          </a:p>
          <a:p>
            <a:pPr algn="just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Людмила Корнева</a:t>
            </a:r>
            <a:endParaRPr lang="ru-RU" sz="1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826B7B-A9BA-4782-BD6F-8C4233602186}"/>
              </a:ext>
            </a:extLst>
          </p:cNvPr>
          <p:cNvSpPr/>
          <p:nvPr/>
        </p:nvSpPr>
        <p:spPr>
          <a:xfrm>
            <a:off x="827584" y="1052736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Дети войны, вы взрослели под грохот снарядов,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Вам колыбельные петь матерям не пришлось.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Вы не носили красивых и ярких нарядов,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Пулей свинцовою детство от вас унеслось.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Дети войны провожали отцов молчаливо,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Всё понимая - пришёл расставания час.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 матерей своих прятали слёзы стыдливо,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 поднимая печально опущенных глаз.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Дети войны на заводах отцов заменили.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"Всё для Победы! Для фронта!" - был лозунг один.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Дети войны за станками и ели, и пили,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Ночи не спали, но верили - мы победим!</a:t>
            </a:r>
          </a:p>
          <a:p>
            <a:endParaRPr lang="ru-RU" sz="1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Дети войны - под бомбёжкой, в промёрзших окопах,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Дети полков, партизанских отрядов сыны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Родине отдали жизнь до последнего вздоха.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Как вам хотелось дожить до конца той войны!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ru-RU" sz="12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9C5CF0-D894-41E2-A564-A06200065D1F}"/>
              </a:ext>
            </a:extLst>
          </p:cNvPr>
          <p:cNvSpPr/>
          <p:nvPr/>
        </p:nvSpPr>
        <p:spPr>
          <a:xfrm>
            <a:off x="395536" y="6203653"/>
            <a:ext cx="3034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Автор: </a:t>
            </a:r>
            <a:r>
              <a:rPr lang="ru-RU" sz="1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Крынина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С.В., </a:t>
            </a:r>
          </a:p>
          <a:p>
            <a:pPr algn="just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 высшей категории</a:t>
            </a:r>
            <a:endParaRPr lang="ru-RU" sz="1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402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04666"/>
            <a:ext cx="768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11F0972-E6F5-4EC8-89AB-3162E30857D6}"/>
              </a:ext>
            </a:extLst>
          </p:cNvPr>
          <p:cNvSpPr/>
          <p:nvPr/>
        </p:nvSpPr>
        <p:spPr>
          <a:xfrm>
            <a:off x="1979712" y="207445"/>
            <a:ext cx="6912768" cy="2197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дни празднования 75 - </a:t>
            </a:r>
            <a:r>
              <a:rPr lang="ru-RU" sz="1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летия</a:t>
            </a: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великой Победы, воспитанники группы «Радуга» не остались в стороне. С помощью родителей они приняли участие в акции «Георгиевская лента». Ребята готовили поделки, рисовали открытки, фотографировались с портретами прадедов. Самые активные приняли участие в конкурсе чтецов. </a:t>
            </a:r>
            <a:r>
              <a:rPr lang="ru-RU" sz="1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Гусакова</a:t>
            </a: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Серафима представила стихотворение Ольги Высоцкой «Под мирным знаменем», Семакин Богдан разучил стихотворение Михаила </a:t>
            </a:r>
            <a:r>
              <a:rPr lang="ru-RU" sz="1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Ножкина</a:t>
            </a: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«Самый главный день», а Пичугина Мария проникновенно прочла произведение Степана </a:t>
            </a:r>
            <a:r>
              <a:rPr lang="ru-RU" sz="1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Кадашникова</a:t>
            </a: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«Ветер войны». Дронов Лев с родителями и Гомонов Вова создали макеты для конкурса «Война глазами детей». Дошкольники помнят и чтят подвиг прадедов, они знают, как тяжело досталась Победа, как отважно защищали Родину их предки. </a:t>
            </a:r>
            <a:endParaRPr lang="ru-RU" sz="1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94" name="Picture 22" descr="IMG-20200507-WA0011">
            <a:extLst>
              <a:ext uri="{FF2B5EF4-FFF2-40B4-BE49-F238E27FC236}">
                <a16:creationId xmlns:a16="http://schemas.microsoft.com/office/drawing/2014/main" id="{E29B8086-E0CB-43E7-8990-142F9E358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733" y="2475735"/>
            <a:ext cx="1594244" cy="212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 descr="IMG-20200509-WA0019">
            <a:extLst>
              <a:ext uri="{FF2B5EF4-FFF2-40B4-BE49-F238E27FC236}">
                <a16:creationId xmlns:a16="http://schemas.microsoft.com/office/drawing/2014/main" id="{145D4A92-FC3F-49E2-89A0-B65B4A95E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653" y="2459982"/>
            <a:ext cx="1245611" cy="212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 descr="IMG-20200509-WA0023">
            <a:extLst>
              <a:ext uri="{FF2B5EF4-FFF2-40B4-BE49-F238E27FC236}">
                <a16:creationId xmlns:a16="http://schemas.microsoft.com/office/drawing/2014/main" id="{39C5183D-24BF-48FD-8B47-639477590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693" y="2463452"/>
            <a:ext cx="1594244" cy="213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IMG-20200507-WA0005">
            <a:extLst>
              <a:ext uri="{FF2B5EF4-FFF2-40B4-BE49-F238E27FC236}">
                <a16:creationId xmlns:a16="http://schemas.microsoft.com/office/drawing/2014/main" id="{8F76D193-368D-4235-8E5F-D7329CDB4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3" y="1161137"/>
            <a:ext cx="1594244" cy="237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26" descr="IMG-20200507-WA0018">
            <a:extLst>
              <a:ext uri="{FF2B5EF4-FFF2-40B4-BE49-F238E27FC236}">
                <a16:creationId xmlns:a16="http://schemas.microsoft.com/office/drawing/2014/main" id="{35904C3D-6732-479A-8727-A16BB963B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07" y="2433230"/>
            <a:ext cx="1399641" cy="213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61C00C8-F679-4A00-B72F-495DAEB1985B}"/>
              </a:ext>
            </a:extLst>
          </p:cNvPr>
          <p:cNvSpPr/>
          <p:nvPr/>
        </p:nvSpPr>
        <p:spPr>
          <a:xfrm>
            <a:off x="539552" y="5107003"/>
            <a:ext cx="4572000" cy="13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Вечернее небо, Победы салют</a:t>
            </a:r>
            <a:endParaRPr lang="ru-RU" sz="1600" b="1" i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Солдаты России наш сон берегут.</a:t>
            </a:r>
            <a:endParaRPr lang="ru-RU" sz="1600" b="1" i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вырасту – детям своим расскажу</a:t>
            </a:r>
            <a:endParaRPr lang="ru-RU" sz="1600" b="1" i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прадеды их защищали страну!</a:t>
            </a:r>
            <a:endParaRPr lang="ru-RU" sz="1600" b="1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82A6863-6B74-4DC8-830B-2C3402C7D17B}"/>
              </a:ext>
            </a:extLst>
          </p:cNvPr>
          <p:cNvSpPr/>
          <p:nvPr/>
        </p:nvSpPr>
        <p:spPr>
          <a:xfrm>
            <a:off x="7237027" y="5752277"/>
            <a:ext cx="1891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Автор: Мальцева Л.И., </a:t>
            </a:r>
          </a:p>
          <a:p>
            <a:pPr algn="just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 </a:t>
            </a:r>
            <a:endParaRPr lang="ru-RU" sz="1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331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99"/>
            </a:gs>
            <a:gs pos="49000">
              <a:srgbClr val="F7D5AF"/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4">
            <a:extLst>
              <a:ext uri="{FF2B5EF4-FFF2-40B4-BE49-F238E27FC236}">
                <a16:creationId xmlns:a16="http://schemas.microsoft.com/office/drawing/2014/main" id="{EA518FDC-166C-4C3C-97CB-86D032FEB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9470" y="155824"/>
            <a:ext cx="4472690" cy="482936"/>
          </a:xfrm>
        </p:spPr>
        <p:txBody>
          <a:bodyPr/>
          <a:lstStyle/>
          <a:p>
            <a:r>
              <a:rPr lang="ru-RU" sz="1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«Война в рисунках детей»</a:t>
            </a:r>
          </a:p>
        </p:txBody>
      </p:sp>
      <p:sp>
        <p:nvSpPr>
          <p:cNvPr id="27" name="AutoShape 4" descr="https://cdn1.ozone.ru/multimedia/wc1200/1001730187.jpg">
            <a:extLst>
              <a:ext uri="{FF2B5EF4-FFF2-40B4-BE49-F238E27FC236}">
                <a16:creationId xmlns:a16="http://schemas.microsoft.com/office/drawing/2014/main" id="{3F4CF92E-E8D0-40BA-9075-6E70C345DC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1"/>
            <a:ext cx="304800" cy="48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DA9169-6951-4004-97F8-31C6DFAB93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192" y="-62354"/>
            <a:ext cx="1287950" cy="977002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BE316DB-6699-4E7D-AC2D-205F5BCB2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21" y="5661248"/>
            <a:ext cx="2071409" cy="626126"/>
          </a:xfrm>
        </p:spPr>
        <p:txBody>
          <a:bodyPr/>
          <a:lstStyle/>
          <a:p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Автор: </a:t>
            </a:r>
            <a:r>
              <a:rPr lang="ru-RU" sz="1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Десятская</a:t>
            </a: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С.А.,</a:t>
            </a:r>
            <a:b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воспитатель высшей категории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3CC996-A18B-481F-876F-158BD02D5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5212" y="-94625"/>
            <a:ext cx="2990369" cy="398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907E5F-5232-42D5-9D62-7D10A8ED3C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" t="2963" r="9539" b="-2963"/>
          <a:stretch/>
        </p:blipFill>
        <p:spPr>
          <a:xfrm>
            <a:off x="4419600" y="592668"/>
            <a:ext cx="4176840" cy="2814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Свиток: горизонтальный 15">
            <a:extLst>
              <a:ext uri="{FF2B5EF4-FFF2-40B4-BE49-F238E27FC236}">
                <a16:creationId xmlns:a16="http://schemas.microsoft.com/office/drawing/2014/main" id="{CF330915-90B4-4CC3-882F-E2FFE7CA9E2A}"/>
              </a:ext>
            </a:extLst>
          </p:cNvPr>
          <p:cNvSpPr/>
          <p:nvPr/>
        </p:nvSpPr>
        <p:spPr>
          <a:xfrm>
            <a:off x="2253160" y="3429000"/>
            <a:ext cx="6343280" cy="3191222"/>
          </a:xfrm>
          <a:prstGeom prst="horizontalScroll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</a:rPr>
              <a:t>Давно закончилась война. По рассказам бабушки ее отец, мой прадед Семен Иванович Гомонов, ушел на фронт в 20 лет в первые дни войны. Дед попал в танковые войска – механиком. От него зависело, чтобы танк работал хорошо, не сломался. Дедушка со своими товарищами танкистами участвовал в битве на Курской дуге. Освобождая Украину, дошел до Берлина. За успехи в боях дед получил орден и награды.  Я горжусь, что дед был сильным и храбрым.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Спасибо деду за победу!</a:t>
            </a:r>
          </a:p>
        </p:txBody>
      </p:sp>
      <p:sp>
        <p:nvSpPr>
          <p:cNvPr id="11" name="Свиток: вертикальный 10">
            <a:extLst>
              <a:ext uri="{FF2B5EF4-FFF2-40B4-BE49-F238E27FC236}">
                <a16:creationId xmlns:a16="http://schemas.microsoft.com/office/drawing/2014/main" id="{6BAEA64E-8EBB-4744-9A06-B045ED1BAE39}"/>
              </a:ext>
            </a:extLst>
          </p:cNvPr>
          <p:cNvSpPr/>
          <p:nvPr/>
        </p:nvSpPr>
        <p:spPr>
          <a:xfrm>
            <a:off x="91120" y="3385199"/>
            <a:ext cx="1911610" cy="2193980"/>
          </a:xfrm>
          <a:prstGeom prst="verticalScroll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</a:rPr>
              <a:t>Гомонов Вова, воспитанник группы «Радуга»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«Спасибо деду за победу»</a:t>
            </a:r>
          </a:p>
        </p:txBody>
      </p:sp>
    </p:spTree>
    <p:extLst>
      <p:ext uri="{BB962C8B-B14F-4D97-AF65-F5344CB8AC3E}">
        <p14:creationId xmlns:p14="http://schemas.microsoft.com/office/powerpoint/2010/main" val="2819853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99"/>
            </a:gs>
            <a:gs pos="49000">
              <a:srgbClr val="F7D5AF"/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4">
            <a:extLst>
              <a:ext uri="{FF2B5EF4-FFF2-40B4-BE49-F238E27FC236}">
                <a16:creationId xmlns:a16="http://schemas.microsoft.com/office/drawing/2014/main" id="{EA518FDC-166C-4C3C-97CB-86D032FEB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9470" y="337594"/>
            <a:ext cx="6704938" cy="482936"/>
          </a:xfrm>
        </p:spPr>
        <p:txBody>
          <a:bodyPr/>
          <a:lstStyle/>
          <a:p>
            <a:r>
              <a:rPr lang="ru-RU" sz="1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Творческая мастерская «Поделки к Празднику Победы!»</a:t>
            </a:r>
          </a:p>
        </p:txBody>
      </p:sp>
      <p:sp>
        <p:nvSpPr>
          <p:cNvPr id="27" name="AutoShape 4" descr="https://cdn1.ozone.ru/multimedia/wc1200/1001730187.jpg">
            <a:extLst>
              <a:ext uri="{FF2B5EF4-FFF2-40B4-BE49-F238E27FC236}">
                <a16:creationId xmlns:a16="http://schemas.microsoft.com/office/drawing/2014/main" id="{3F4CF92E-E8D0-40BA-9075-6E70C345DC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1"/>
            <a:ext cx="304800" cy="48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DA9169-6951-4004-97F8-31C6DFAB93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" y="117556"/>
            <a:ext cx="1538496" cy="1167059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BE316DB-6699-4E7D-AC2D-205F5BCB2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264" y="6093296"/>
            <a:ext cx="2071409" cy="626126"/>
          </a:xfrm>
        </p:spPr>
        <p:txBody>
          <a:bodyPr/>
          <a:lstStyle/>
          <a:p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Автор: Мальцева Л.И.,      воспитатель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C60B9CB-CC96-4255-B03A-36EC0C5CC8F4}"/>
              </a:ext>
            </a:extLst>
          </p:cNvPr>
          <p:cNvSpPr/>
          <p:nvPr/>
        </p:nvSpPr>
        <p:spPr>
          <a:xfrm>
            <a:off x="251520" y="1040568"/>
            <a:ext cx="3672408" cy="5521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К 75 - </a:t>
            </a:r>
            <a:r>
              <a:rPr lang="ru-RU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летию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великой Победы, воспитанники группы «Радуга» изготовили поделки из различных материалов. С помощью родителей  ребята придумали и посвятили военной тематике свои работы. Семья Дронова Льва изготовила макет танкового сражения. Кропотливая работа заняла немало времени, но результат того стоил. Семья </a:t>
            </a:r>
            <a:r>
              <a:rPr lang="ru-RU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Гомонова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Вовы изготовила макет памятника летчикам. В этой работе выражено чувство благодарности всем участникам сражений. Папуша Дима смастерил оригинальную открытку ко Дню Победы.  Знание истории своей страны воспитывает патриотизм, гордость за подвиг народа. В процессе изготовления поделок ребята из рассказов родителей узнавали историю своей страны, города, семьи. Мы гордимся нашими предками и сделаем все, чтобы сохранить мирное детство.</a:t>
            </a:r>
            <a:endParaRPr lang="ru-RU" sz="14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G-20200507-WA0018">
            <a:extLst>
              <a:ext uri="{FF2B5EF4-FFF2-40B4-BE49-F238E27FC236}">
                <a16:creationId xmlns:a16="http://schemas.microsoft.com/office/drawing/2014/main" id="{375E7837-00DF-45C4-887A-F0D7D6F02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74" y="908720"/>
            <a:ext cx="1812925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G-20200508-WA0003">
            <a:extLst>
              <a:ext uri="{FF2B5EF4-FFF2-40B4-BE49-F238E27FC236}">
                <a16:creationId xmlns:a16="http://schemas.microsoft.com/office/drawing/2014/main" id="{7C8E94F8-7F87-4411-99D5-6D567E331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489" y="3773086"/>
            <a:ext cx="3231160" cy="241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G-20200508-WA0005~2">
            <a:extLst>
              <a:ext uri="{FF2B5EF4-FFF2-40B4-BE49-F238E27FC236}">
                <a16:creationId xmlns:a16="http://schemas.microsoft.com/office/drawing/2014/main" id="{FD351FDC-6A3C-4972-84FB-4DD67EBA8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567" y="865980"/>
            <a:ext cx="1920875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624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99"/>
            </a:gs>
            <a:gs pos="49000">
              <a:srgbClr val="F7D5AF"/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4">
            <a:extLst>
              <a:ext uri="{FF2B5EF4-FFF2-40B4-BE49-F238E27FC236}">
                <a16:creationId xmlns:a16="http://schemas.microsoft.com/office/drawing/2014/main" id="{EA518FDC-166C-4C3C-97CB-86D032FEB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1429" y="189225"/>
            <a:ext cx="4040642" cy="482936"/>
          </a:xfrm>
        </p:spPr>
        <p:txBody>
          <a:bodyPr/>
          <a:lstStyle/>
          <a:p>
            <a:r>
              <a:rPr lang="ru-RU" sz="1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Акция «Звезда в окне»</a:t>
            </a:r>
          </a:p>
        </p:txBody>
      </p:sp>
      <p:sp>
        <p:nvSpPr>
          <p:cNvPr id="27" name="AutoShape 4" descr="https://cdn1.ozone.ru/multimedia/wc1200/1001730187.jpg">
            <a:extLst>
              <a:ext uri="{FF2B5EF4-FFF2-40B4-BE49-F238E27FC236}">
                <a16:creationId xmlns:a16="http://schemas.microsoft.com/office/drawing/2014/main" id="{3F4CF92E-E8D0-40BA-9075-6E70C345DC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1"/>
            <a:ext cx="304800" cy="48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BE316DB-6699-4E7D-AC2D-205F5BCB2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786" y="6042649"/>
            <a:ext cx="2071409" cy="626126"/>
          </a:xfrm>
        </p:spPr>
        <p:txBody>
          <a:bodyPr/>
          <a:lstStyle/>
          <a:p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Автор: </a:t>
            </a:r>
            <a:r>
              <a:rPr lang="ru-RU" sz="1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Колядина</a:t>
            </a: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В.С.,      воспитатель высшей категории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E46DAD-7C46-4EE1-8035-87FDF76E79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5" t="5900" r="3995" b="40550"/>
          <a:stretch/>
        </p:blipFill>
        <p:spPr>
          <a:xfrm>
            <a:off x="4824029" y="189225"/>
            <a:ext cx="4104456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FB1332-8524-4E4E-AB2F-4C52A2ABB1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6210" r="6964" b="61705"/>
          <a:stretch/>
        </p:blipFill>
        <p:spPr>
          <a:xfrm>
            <a:off x="992622" y="978629"/>
            <a:ext cx="3579378" cy="20935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DA9169-6951-4004-97F8-31C6DFAB93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" y="117556"/>
            <a:ext cx="1538496" cy="11670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3ECC7-5072-4106-B60F-001A970502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8" t="42572" r="8163" b="33362"/>
          <a:stretch/>
        </p:blipFill>
        <p:spPr>
          <a:xfrm>
            <a:off x="282786" y="3751592"/>
            <a:ext cx="4315599" cy="19022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4A4D76-EE1A-43C7-8E44-BDA70DBB6F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7" t="64700" r="49067" b="10223"/>
          <a:stretch/>
        </p:blipFill>
        <p:spPr>
          <a:xfrm>
            <a:off x="4857319" y="4005064"/>
            <a:ext cx="2415488" cy="24415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50F575-3531-4219-8BA5-3B0BBB4E0E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924" y="4840845"/>
            <a:ext cx="2578290" cy="176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41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99"/>
            </a:gs>
            <a:gs pos="49000">
              <a:srgbClr val="F7D5AF"/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4">
            <a:extLst>
              <a:ext uri="{FF2B5EF4-FFF2-40B4-BE49-F238E27FC236}">
                <a16:creationId xmlns:a16="http://schemas.microsoft.com/office/drawing/2014/main" id="{EA518FDC-166C-4C3C-97CB-86D032FEB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4148" y="522264"/>
            <a:ext cx="4040642" cy="482936"/>
          </a:xfrm>
        </p:spPr>
        <p:txBody>
          <a:bodyPr/>
          <a:lstStyle/>
          <a:p>
            <a:r>
              <a:rPr lang="ru-RU" sz="1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«Песня тоже воевала!</a:t>
            </a:r>
          </a:p>
        </p:txBody>
      </p:sp>
      <p:sp>
        <p:nvSpPr>
          <p:cNvPr id="27" name="AutoShape 4" descr="https://cdn1.ozone.ru/multimedia/wc1200/1001730187.jpg">
            <a:extLst>
              <a:ext uri="{FF2B5EF4-FFF2-40B4-BE49-F238E27FC236}">
                <a16:creationId xmlns:a16="http://schemas.microsoft.com/office/drawing/2014/main" id="{3F4CF92E-E8D0-40BA-9075-6E70C345DC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1"/>
            <a:ext cx="304800" cy="48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DA9169-6951-4004-97F8-31C6DFAB93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977" y="191706"/>
            <a:ext cx="1538496" cy="11670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50F575-3531-4219-8BA5-3B0BBB4E0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729143"/>
            <a:ext cx="2578290" cy="17635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58DCF6-DAE4-466A-9058-D7B6EE7EBE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42" y="191706"/>
            <a:ext cx="4577246" cy="647458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EDA5F12-E465-4F64-8445-98D4A26E93D2}"/>
              </a:ext>
            </a:extLst>
          </p:cNvPr>
          <p:cNvSpPr/>
          <p:nvPr/>
        </p:nvSpPr>
        <p:spPr>
          <a:xfrm>
            <a:off x="5004048" y="1358765"/>
            <a:ext cx="38164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2C2C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ru-RU" sz="1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Песни - лирическая летопись времени. </a:t>
            </a:r>
          </a:p>
          <a:p>
            <a:pPr algn="ctr"/>
            <a:r>
              <a:rPr lang="ru-RU" sz="1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них отражаются все вехи истории страны, боль и радость отдельных людей и всего народа. Прошло 75 лет со дня Победы, но песни далеких и грозных лет звучат и сегодня, потрясая сердца.</a:t>
            </a:r>
            <a:br>
              <a:rPr lang="ru-RU" sz="1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ru-RU" sz="1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Вот уже даль дневную окрасил вечерний свет...</a:t>
            </a:r>
            <a:br>
              <a:rPr lang="ru-RU" sz="1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Что же меня волнуют песни военных лет?..</a:t>
            </a:r>
            <a:br>
              <a:rPr lang="ru-RU" sz="1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Что-то для нас святое скрыто в их глубине,</a:t>
            </a:r>
            <a:br>
              <a:rPr lang="ru-RU" sz="1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Строки, какие стоя хочется слушать мне.</a:t>
            </a:r>
            <a:br>
              <a:rPr lang="ru-RU" sz="1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ru-RU" sz="1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Михаил </a:t>
            </a:r>
            <a:r>
              <a:rPr lang="ru-RU" sz="1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Матусовский</a:t>
            </a:r>
            <a:endParaRPr lang="ru-RU" sz="10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017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99"/>
            </a:gs>
            <a:gs pos="49000">
              <a:srgbClr val="F7D5AF"/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4">
            <a:extLst>
              <a:ext uri="{FF2B5EF4-FFF2-40B4-BE49-F238E27FC236}">
                <a16:creationId xmlns:a16="http://schemas.microsoft.com/office/drawing/2014/main" id="{EA518FDC-166C-4C3C-97CB-86D032FEB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3358" y="150598"/>
            <a:ext cx="4040642" cy="482936"/>
          </a:xfrm>
        </p:spPr>
        <p:txBody>
          <a:bodyPr/>
          <a:lstStyle/>
          <a:p>
            <a:r>
              <a:rPr lang="ru-RU" sz="1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«Песня тоже воевала!</a:t>
            </a:r>
          </a:p>
        </p:txBody>
      </p:sp>
      <p:sp>
        <p:nvSpPr>
          <p:cNvPr id="27" name="AutoShape 4" descr="https://cdn1.ozone.ru/multimedia/wc1200/1001730187.jpg">
            <a:extLst>
              <a:ext uri="{FF2B5EF4-FFF2-40B4-BE49-F238E27FC236}">
                <a16:creationId xmlns:a16="http://schemas.microsoft.com/office/drawing/2014/main" id="{3F4CF92E-E8D0-40BA-9075-6E70C345DC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1"/>
            <a:ext cx="304800" cy="48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https://e.profkiosk.ru/media/753f2fe2-4e09-4bca-b064-2a598e22878c/images/Pechurina-2.jpg">
            <a:extLst>
              <a:ext uri="{FF2B5EF4-FFF2-40B4-BE49-F238E27FC236}">
                <a16:creationId xmlns:a16="http://schemas.microsoft.com/office/drawing/2014/main" id="{0A5AC82C-F230-4678-BB57-7D148B6F0C6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4226" r="4239" b="4911"/>
          <a:stretch/>
        </p:blipFill>
        <p:spPr bwMode="auto">
          <a:xfrm>
            <a:off x="337735" y="459590"/>
            <a:ext cx="5486843" cy="62859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CA67C4C-05E5-4744-B249-56C9EBE00C2B}"/>
              </a:ext>
            </a:extLst>
          </p:cNvPr>
          <p:cNvSpPr/>
          <p:nvPr/>
        </p:nvSpPr>
        <p:spPr>
          <a:xfrm>
            <a:off x="1331640" y="421420"/>
            <a:ext cx="3896006" cy="32257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D60093"/>
                </a:solidFill>
              </a:rPr>
              <a:t>«Начало Великой Отечественной войны»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DA9169-6951-4004-97F8-31C6DFAB93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8" y="-150750"/>
            <a:ext cx="1538496" cy="116705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83505D7-6CEB-4B05-8C2C-94B9892BD96D}"/>
              </a:ext>
            </a:extLst>
          </p:cNvPr>
          <p:cNvSpPr/>
          <p:nvPr/>
        </p:nvSpPr>
        <p:spPr>
          <a:xfrm>
            <a:off x="1104731" y="827892"/>
            <a:ext cx="892158" cy="32257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Революция.RU СОЗДАНИЕ «ВОСТОЧНОГО» ФРОНТА, НАПАДЕНИЕ ГЕРМАНИИ НА ...">
            <a:extLst>
              <a:ext uri="{FF2B5EF4-FFF2-40B4-BE49-F238E27FC236}">
                <a16:creationId xmlns:a16="http://schemas.microsoft.com/office/drawing/2014/main" id="{AD03B1B2-7E8A-4BDF-8123-F945175AC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3"/>
          <a:stretch/>
        </p:blipFill>
        <p:spPr bwMode="auto">
          <a:xfrm>
            <a:off x="683568" y="1078358"/>
            <a:ext cx="2304256" cy="116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E42BD97-C648-444D-A154-9AE070D41EE3}"/>
              </a:ext>
            </a:extLst>
          </p:cNvPr>
          <p:cNvSpPr/>
          <p:nvPr/>
        </p:nvSpPr>
        <p:spPr>
          <a:xfrm>
            <a:off x="864858" y="2322630"/>
            <a:ext cx="791680" cy="19071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1AA20EE-9FEB-43DB-B32F-4E64BC0CCE78}"/>
              </a:ext>
            </a:extLst>
          </p:cNvPr>
          <p:cNvSpPr/>
          <p:nvPr/>
        </p:nvSpPr>
        <p:spPr>
          <a:xfrm>
            <a:off x="1104731" y="3100016"/>
            <a:ext cx="1461930" cy="32898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182583C-A8CB-48CF-9427-30AEA1469A55}"/>
              </a:ext>
            </a:extLst>
          </p:cNvPr>
          <p:cNvSpPr/>
          <p:nvPr/>
        </p:nvSpPr>
        <p:spPr>
          <a:xfrm>
            <a:off x="850016" y="3690229"/>
            <a:ext cx="791680" cy="19071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Чем Третий рейх официально мотивировал вторжение в СССР — Рамблер ...">
            <a:extLst>
              <a:ext uri="{FF2B5EF4-FFF2-40B4-BE49-F238E27FC236}">
                <a16:creationId xmlns:a16="http://schemas.microsoft.com/office/drawing/2014/main" id="{4B59EE07-E163-48C5-8FE1-236731E9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157" y="5085763"/>
            <a:ext cx="2311375" cy="135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zanimatika.narod.ru/Lenta.png">
            <a:extLst>
              <a:ext uri="{FF2B5EF4-FFF2-40B4-BE49-F238E27FC236}">
                <a16:creationId xmlns:a16="http://schemas.microsoft.com/office/drawing/2014/main" id="{E867A9C6-3025-483E-BAEF-8E1E93839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-192087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одзаголовок 4">
            <a:extLst>
              <a:ext uri="{FF2B5EF4-FFF2-40B4-BE49-F238E27FC236}">
                <a16:creationId xmlns:a16="http://schemas.microsoft.com/office/drawing/2014/main" id="{D55E1066-47BD-45B1-92EF-CB2348AC659E}"/>
              </a:ext>
            </a:extLst>
          </p:cNvPr>
          <p:cNvSpPr txBox="1">
            <a:spLocks/>
          </p:cNvSpPr>
          <p:nvPr/>
        </p:nvSpPr>
        <p:spPr bwMode="auto">
          <a:xfrm>
            <a:off x="5897031" y="591055"/>
            <a:ext cx="2886714" cy="602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9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339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509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679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5847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016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186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356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1000" b="1" dirty="0"/>
              <a:t>«Началась война…» –</a:t>
            </a:r>
            <a:br>
              <a:rPr lang="ru-RU" sz="1000" b="1" dirty="0"/>
            </a:br>
            <a:r>
              <a:rPr lang="ru-RU" sz="1000" b="1" dirty="0"/>
              <a:t>В сердца вонзилось</a:t>
            </a:r>
            <a:br>
              <a:rPr lang="ru-RU" sz="1000" b="1" dirty="0"/>
            </a:br>
            <a:r>
              <a:rPr lang="ru-RU" sz="1000" b="1" dirty="0"/>
              <a:t>Страшною отравленной стрелой.</a:t>
            </a:r>
            <a:br>
              <a:rPr lang="ru-RU" sz="1000" b="1" dirty="0"/>
            </a:br>
            <a:r>
              <a:rPr lang="ru-RU" sz="1000" b="1" dirty="0"/>
              <a:t>И на свете</a:t>
            </a:r>
            <a:br>
              <a:rPr lang="ru-RU" sz="1000" b="1" dirty="0"/>
            </a:br>
            <a:r>
              <a:rPr lang="ru-RU" sz="1000" b="1" dirty="0"/>
              <a:t>Всё переменилось.</a:t>
            </a:r>
            <a:br>
              <a:rPr lang="ru-RU" sz="1000" b="1" dirty="0"/>
            </a:br>
            <a:r>
              <a:rPr lang="ru-RU" sz="1000" b="1" dirty="0"/>
              <a:t>И тревога</a:t>
            </a:r>
            <a:br>
              <a:rPr lang="ru-RU" sz="1000" b="1" dirty="0"/>
            </a:br>
            <a:r>
              <a:rPr lang="ru-RU" sz="1000" b="1" dirty="0"/>
              <a:t>Встала</a:t>
            </a:r>
            <a:br>
              <a:rPr lang="ru-RU" sz="1000" b="1" dirty="0"/>
            </a:br>
            <a:r>
              <a:rPr lang="ru-RU" sz="1000" b="1" dirty="0"/>
              <a:t>Над страной.</a:t>
            </a:r>
            <a:br>
              <a:rPr lang="ru-RU" sz="1000" b="1" dirty="0"/>
            </a:br>
            <a:br>
              <a:rPr lang="ru-RU" sz="1000" b="1" dirty="0"/>
            </a:br>
            <a:r>
              <a:rPr lang="ru-RU" sz="1000" b="1" dirty="0"/>
              <a:t>Эта весть</a:t>
            </a:r>
            <a:br>
              <a:rPr lang="ru-RU" sz="1000" b="1" dirty="0"/>
            </a:br>
            <a:r>
              <a:rPr lang="ru-RU" sz="1000" b="1" dirty="0"/>
              <a:t>Собой закрыла солнце,</a:t>
            </a:r>
            <a:br>
              <a:rPr lang="ru-RU" sz="1000" b="1" dirty="0"/>
            </a:br>
            <a:r>
              <a:rPr lang="ru-RU" sz="1000" b="1" dirty="0"/>
              <a:t>Словно туча чёрная в грозу.</a:t>
            </a:r>
            <a:br>
              <a:rPr lang="ru-RU" sz="1000" b="1" dirty="0"/>
            </a:br>
            <a:r>
              <a:rPr lang="ru-RU" sz="1000" b="1" dirty="0"/>
              <a:t>Нивы</a:t>
            </a:r>
            <a:br>
              <a:rPr lang="ru-RU" sz="1000" b="1" dirty="0"/>
            </a:br>
            <a:r>
              <a:rPr lang="ru-RU" sz="1000" b="1" dirty="0"/>
              <a:t>Вдруг пожухли,</a:t>
            </a:r>
            <a:br>
              <a:rPr lang="ru-RU" sz="1000" b="1" dirty="0"/>
            </a:br>
            <a:r>
              <a:rPr lang="ru-RU" sz="1000" b="1" dirty="0" err="1"/>
              <a:t>Колокольцы</a:t>
            </a:r>
            <a:br>
              <a:rPr lang="ru-RU" sz="1000" b="1" dirty="0"/>
            </a:br>
            <a:r>
              <a:rPr lang="ru-RU" sz="1000" b="1" dirty="0"/>
              <a:t>Вздрогнули</a:t>
            </a:r>
            <a:br>
              <a:rPr lang="ru-RU" sz="1000" b="1" dirty="0"/>
            </a:br>
            <a:r>
              <a:rPr lang="ru-RU" sz="1000" b="1" dirty="0"/>
              <a:t>В разбуженном лесу.</a:t>
            </a:r>
            <a:br>
              <a:rPr lang="ru-RU" sz="1000" b="1" dirty="0"/>
            </a:br>
            <a:br>
              <a:rPr lang="ru-RU" sz="1000" b="1" dirty="0"/>
            </a:br>
            <a:r>
              <a:rPr lang="ru-RU" sz="1000" b="1" dirty="0"/>
              <a:t>Эта весть</a:t>
            </a:r>
            <a:br>
              <a:rPr lang="ru-RU" sz="1000" b="1" dirty="0"/>
            </a:br>
            <a:r>
              <a:rPr lang="ru-RU" sz="1000" b="1" dirty="0"/>
              <a:t>Ударила, как бомба.</a:t>
            </a:r>
            <a:br>
              <a:rPr lang="ru-RU" sz="1000" b="1" dirty="0"/>
            </a:br>
            <a:r>
              <a:rPr lang="ru-RU" sz="1000" b="1" dirty="0"/>
              <a:t>Гнев народа</a:t>
            </a:r>
            <a:br>
              <a:rPr lang="ru-RU" sz="1000" b="1" dirty="0"/>
            </a:br>
            <a:r>
              <a:rPr lang="ru-RU" sz="1000" b="1" dirty="0"/>
              <a:t>Поднялся волной.</a:t>
            </a:r>
            <a:br>
              <a:rPr lang="ru-RU" sz="1000" b="1" dirty="0"/>
            </a:br>
            <a:r>
              <a:rPr lang="ru-RU" sz="1000" b="1" dirty="0"/>
              <a:t>В этот день</a:t>
            </a:r>
            <a:br>
              <a:rPr lang="ru-RU" sz="1000" b="1" dirty="0"/>
            </a:br>
            <a:r>
              <a:rPr lang="ru-RU" sz="1000" b="1" dirty="0"/>
              <a:t>Мы поклялись до гроба</a:t>
            </a:r>
            <a:br>
              <a:rPr lang="ru-RU" sz="1000" b="1" dirty="0"/>
            </a:br>
            <a:r>
              <a:rPr lang="ru-RU" sz="1000" b="1" dirty="0"/>
              <a:t>Воевать</a:t>
            </a:r>
            <a:br>
              <a:rPr lang="ru-RU" sz="1000" b="1" dirty="0"/>
            </a:br>
            <a:r>
              <a:rPr lang="ru-RU" sz="1000" b="1" dirty="0"/>
              <a:t>С проклятою войной.</a:t>
            </a:r>
            <a:br>
              <a:rPr lang="ru-RU" sz="1000" b="1" dirty="0"/>
            </a:br>
            <a:br>
              <a:rPr lang="ru-RU" sz="1000" b="1" dirty="0"/>
            </a:br>
            <a:r>
              <a:rPr lang="ru-RU" sz="1000" b="1" dirty="0"/>
              <a:t>В этот день</a:t>
            </a:r>
            <a:br>
              <a:rPr lang="ru-RU" sz="1000" b="1" dirty="0"/>
            </a:br>
            <a:r>
              <a:rPr lang="ru-RU" sz="1000" b="1" dirty="0"/>
              <a:t>Ты верным стал солдатом,</a:t>
            </a:r>
            <a:br>
              <a:rPr lang="ru-RU" sz="1000" b="1" dirty="0"/>
            </a:br>
            <a:r>
              <a:rPr lang="ru-RU" sz="1000" b="1" dirty="0"/>
              <a:t>И тебе,</a:t>
            </a:r>
            <a:br>
              <a:rPr lang="ru-RU" sz="1000" b="1" dirty="0"/>
            </a:br>
            <a:r>
              <a:rPr lang="ru-RU" sz="1000" b="1" dirty="0"/>
              <a:t>Прошедший бой солдат,</a:t>
            </a:r>
            <a:br>
              <a:rPr lang="ru-RU" sz="1000" b="1" dirty="0"/>
            </a:br>
            <a:r>
              <a:rPr lang="ru-RU" sz="1000" b="1" dirty="0"/>
              <a:t>Люди</a:t>
            </a:r>
            <a:br>
              <a:rPr lang="ru-RU" sz="1000" b="1" dirty="0"/>
            </a:br>
            <a:r>
              <a:rPr lang="ru-RU" sz="1000" b="1" dirty="0"/>
              <a:t>За победу в сорок пятом</a:t>
            </a:r>
            <a:br>
              <a:rPr lang="ru-RU" sz="1000" b="1" dirty="0"/>
            </a:br>
            <a:r>
              <a:rPr lang="ru-RU" sz="1000" b="1" dirty="0"/>
              <a:t>От души</a:t>
            </a:r>
            <a:br>
              <a:rPr lang="ru-RU" sz="1000" b="1" dirty="0"/>
            </a:br>
            <a:r>
              <a:rPr lang="ru-RU" sz="1000" b="1" dirty="0"/>
              <a:t>Спасибо говорят.</a:t>
            </a:r>
            <a:endParaRPr lang="ru-RU" sz="1000" dirty="0"/>
          </a:p>
          <a:p>
            <a:r>
              <a:rPr lang="ru-RU" sz="1000" b="1" i="1" dirty="0"/>
              <a:t>(</a:t>
            </a:r>
            <a:r>
              <a:rPr lang="ru-RU" sz="1000" b="1" i="1" dirty="0" err="1"/>
              <a:t>Миклай</a:t>
            </a:r>
            <a:r>
              <a:rPr lang="ru-RU" sz="1000" b="1" i="1" dirty="0"/>
              <a:t> Казаков, перевод А. Аквилева)</a:t>
            </a:r>
            <a:endParaRPr lang="ru-RU" sz="1000" dirty="0"/>
          </a:p>
          <a:p>
            <a:r>
              <a:rPr lang="ru-RU" sz="1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Автор: </a:t>
            </a:r>
            <a:r>
              <a:rPr lang="ru-RU" sz="1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Ляльцева</a:t>
            </a:r>
            <a:r>
              <a:rPr lang="ru-RU" sz="1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Ю.А., старший воспитатель</a:t>
            </a:r>
          </a:p>
        </p:txBody>
      </p:sp>
    </p:spTree>
    <p:extLst>
      <p:ext uri="{BB962C8B-B14F-4D97-AF65-F5344CB8AC3E}">
        <p14:creationId xmlns:p14="http://schemas.microsoft.com/office/powerpoint/2010/main" val="4190981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99"/>
            </a:gs>
            <a:gs pos="49000">
              <a:srgbClr val="F7D5AF"/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4" descr="https://cdn1.ozone.ru/multimedia/wc1200/1001730187.jpg">
            <a:extLst>
              <a:ext uri="{FF2B5EF4-FFF2-40B4-BE49-F238E27FC236}">
                <a16:creationId xmlns:a16="http://schemas.microsoft.com/office/drawing/2014/main" id="{3F4CF92E-E8D0-40BA-9075-6E70C345DC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1"/>
            <a:ext cx="304800" cy="48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8305E56-DDB7-4C14-B964-CF9030717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1727" y="2907537"/>
            <a:ext cx="44644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BDEF7A-F0B6-4735-8C4A-CA71CE5DE3C3}"/>
              </a:ext>
            </a:extLst>
          </p:cNvPr>
          <p:cNvSpPr/>
          <p:nvPr/>
        </p:nvSpPr>
        <p:spPr>
          <a:xfrm>
            <a:off x="1925216" y="554400"/>
            <a:ext cx="5598368" cy="2073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kern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УВАЖАЕМЫЕ РОДИТЕЛИ!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kern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endParaRPr lang="ru-RU" sz="1200" kern="1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200" kern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Мы приглашаем вас принять участие в издании журнала. С радостью примем вашу информацию об интересных делах и высказываниях детей, с удовольствием опубликуем стихи, сочинённые вашими детьми, их рисунки.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1200" kern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Надеемся, наш журнал станет для Вас любимой литературой Вашей семьи! Ждем Ваших отзывов и предложений. 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E4ED3B1-7C19-4BF0-A72C-C410BE656159}"/>
              </a:ext>
            </a:extLst>
          </p:cNvPr>
          <p:cNvSpPr/>
          <p:nvPr/>
        </p:nvSpPr>
        <p:spPr>
          <a:xfrm>
            <a:off x="611560" y="2636912"/>
            <a:ext cx="4112840" cy="3279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Главный редактор Н.А. Алипова, заведующий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Ответственный за выпуск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Ю.А. </a:t>
            </a:r>
            <a:r>
              <a:rPr lang="ru-RU" sz="1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Ляльцева</a:t>
            </a: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старший воспитатель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Творческая группа: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А.В. Алексеева, воспитатель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С.В.  </a:t>
            </a:r>
            <a:r>
              <a:rPr lang="ru-RU" sz="1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Крынина</a:t>
            </a: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воспитатель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Е.В.  </a:t>
            </a:r>
            <a:r>
              <a:rPr lang="ru-RU" sz="1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Лахман</a:t>
            </a: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воспитатель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Л.И. Мальцев , воспитатель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М.А. Колесникова, инструктор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 физической культуре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8F5E031-E21D-4617-B112-0A5243C9CD77}"/>
              </a:ext>
            </a:extLst>
          </p:cNvPr>
          <p:cNvSpPr/>
          <p:nvPr/>
        </p:nvSpPr>
        <p:spPr>
          <a:xfrm>
            <a:off x="4062567" y="2636912"/>
            <a:ext cx="4572000" cy="29788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Тираж: 8 экз.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Адрес редакции: ул. Р. Люксембург 240-1,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г. Таганрог, Ростовская область, 347930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Тел. +7 (8634) 64-67-94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+7 (8634) 64-67-32 (факс)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интернете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http://www.ds78taganrog.ru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e-mail: sad78@tagobr.ru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Издательство</a:t>
            </a:r>
            <a:r>
              <a:rPr lang="en-US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ООО</a:t>
            </a:r>
            <a:r>
              <a:rPr lang="en-US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«</a:t>
            </a: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Эврика</a:t>
            </a:r>
            <a:r>
              <a:rPr lang="en-US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Гарант</a:t>
            </a:r>
            <a:r>
              <a:rPr lang="en-US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www.evrikagarant.ru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65F1BC-2D74-4D7B-A243-EBDD99ECC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88001"/>
            <a:ext cx="6667500" cy="78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44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E0F72B4-524C-43FA-8A23-D7F550164BE5}"/>
              </a:ext>
            </a:extLst>
          </p:cNvPr>
          <p:cNvSpPr/>
          <p:nvPr/>
        </p:nvSpPr>
        <p:spPr>
          <a:xfrm>
            <a:off x="683568" y="307819"/>
            <a:ext cx="8136904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 памяти.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594" algn="just"/>
            <a:r>
              <a:rPr lang="ru-RU" sz="1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Мая – весь народ нашей отметил 75 лет Победы в Великой Отечественной войне. Эта страшная и жестокая война стала для нашего поколения уже далекой историей. Время всё дальше отодвигает события той войны и, к большому сожалению, её ветеранов остается с каждым годом все меньше и меньше. Закономерности человеческой жизни таковы, что скоро их не останется совсем. О многих из них не написано в книгах, не снято фильмов, но для нас и наших близких они – герои и навсегда останутся в памяти. А сколько еще таких героев память, о которых храниться только в сердцах их родственников…</a:t>
            </a:r>
          </a:p>
        </p:txBody>
      </p:sp>
      <p:pic>
        <p:nvPicPr>
          <p:cNvPr id="3" name="Рисунок 2" descr="F:\DCIM\102MSDCF\IMG_4681.JPG">
            <a:extLst>
              <a:ext uri="{FF2B5EF4-FFF2-40B4-BE49-F238E27FC236}">
                <a16:creationId xmlns:a16="http://schemas.microsoft.com/office/drawing/2014/main" id="{9B54A283-2FD7-4FB4-844D-0B6475C9E531}"/>
              </a:ext>
            </a:extLst>
          </p:cNvPr>
          <p:cNvPicPr/>
          <p:nvPr/>
        </p:nvPicPr>
        <p:blipFill>
          <a:blip r:embed="rId2" cstate="print"/>
          <a:srcRect l="16355" t="12740" r="36825" b="16587"/>
          <a:stretch>
            <a:fillRect/>
          </a:stretch>
        </p:blipFill>
        <p:spPr bwMode="auto">
          <a:xfrm>
            <a:off x="234255" y="2296056"/>
            <a:ext cx="40862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ED65496-C92A-4DE3-921E-A18FDCEBDE5C}"/>
              </a:ext>
            </a:extLst>
          </p:cNvPr>
          <p:cNvSpPr/>
          <p:nvPr/>
        </p:nvSpPr>
        <p:spPr>
          <a:xfrm>
            <a:off x="4337745" y="2276872"/>
            <a:ext cx="4572000" cy="421384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04" algn="just">
              <a:lnSpc>
                <a:spcPct val="115000"/>
              </a:lnSpc>
            </a:pPr>
            <a:r>
              <a:rPr lang="ru-RU" sz="1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Очень важно именно сейчас не прервать живую нить памяти о героическом подвиге нашего народа в те годы, и в дошкольном возрасте лелеять ростки памяти о прадедах, их мужестве. Наша задача научить детей помнить людей, защищавших Родину, гордится их мужеством, героизмом, стойкостью советских солдат и офицеров, самоотверженностью тружеников тыла – женщин, стариков и детей. Без уважения к истории своего Отечества невозможно воспитать у детей чувства собственного достоинства и уверенности в себе.</a:t>
            </a:r>
          </a:p>
          <a:p>
            <a:pPr indent="450204" algn="just">
              <a:lnSpc>
                <a:spcPct val="115000"/>
              </a:lnSpc>
            </a:pPr>
            <a:r>
              <a:rPr lang="ru-RU" sz="1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этом годе в детском саду мы приступили к созданию «Книги памяти». Мы обратились к родителям наших детей и к сотрудникам с просьбой подобрать фотографии родственников – ветеранов военных действий, тружеников тыла, написать известные факты их жизни. Эти материалы и послужили основой «Книги памяти».</a:t>
            </a:r>
          </a:p>
        </p:txBody>
      </p:sp>
    </p:spTree>
    <p:extLst>
      <p:ext uri="{BB962C8B-B14F-4D97-AF65-F5344CB8AC3E}">
        <p14:creationId xmlns:p14="http://schemas.microsoft.com/office/powerpoint/2010/main" val="2756945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DCIM\102MSDCF\IMG_4682.JPG">
            <a:extLst>
              <a:ext uri="{FF2B5EF4-FFF2-40B4-BE49-F238E27FC236}">
                <a16:creationId xmlns:a16="http://schemas.microsoft.com/office/drawing/2014/main" id="{0256A071-A5E1-4280-8B14-A3C2E832A733}"/>
              </a:ext>
            </a:extLst>
          </p:cNvPr>
          <p:cNvPicPr/>
          <p:nvPr/>
        </p:nvPicPr>
        <p:blipFill>
          <a:blip r:embed="rId2" cstate="print"/>
          <a:srcRect l="3367" t="25962" r="11171" b="20913"/>
          <a:stretch>
            <a:fillRect/>
          </a:stretch>
        </p:blipFill>
        <p:spPr bwMode="auto">
          <a:xfrm>
            <a:off x="2051721" y="178478"/>
            <a:ext cx="5904656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DCIM\102MSDCF\IMG_4686.JPG">
            <a:extLst>
              <a:ext uri="{FF2B5EF4-FFF2-40B4-BE49-F238E27FC236}">
                <a16:creationId xmlns:a16="http://schemas.microsoft.com/office/drawing/2014/main" id="{197514FB-F9EA-4B80-8B5A-85B549DC283A}"/>
              </a:ext>
            </a:extLst>
          </p:cNvPr>
          <p:cNvPicPr/>
          <p:nvPr/>
        </p:nvPicPr>
        <p:blipFill>
          <a:blip r:embed="rId3" cstate="print"/>
          <a:srcRect t="5769" r="6520" b="3606"/>
          <a:stretch>
            <a:fillRect/>
          </a:stretch>
        </p:blipFill>
        <p:spPr bwMode="auto">
          <a:xfrm>
            <a:off x="179512" y="2862645"/>
            <a:ext cx="3419008" cy="2093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DCIM\102MSDCF\IMG_4688.JPG">
            <a:extLst>
              <a:ext uri="{FF2B5EF4-FFF2-40B4-BE49-F238E27FC236}">
                <a16:creationId xmlns:a16="http://schemas.microsoft.com/office/drawing/2014/main" id="{E47459B2-058A-4BE0-8FDB-14EA610D5F34}"/>
              </a:ext>
            </a:extLst>
          </p:cNvPr>
          <p:cNvPicPr/>
          <p:nvPr/>
        </p:nvPicPr>
        <p:blipFill>
          <a:blip r:embed="rId4" cstate="print"/>
          <a:srcRect t="15625" r="4436" b="30048"/>
          <a:stretch>
            <a:fillRect/>
          </a:stretch>
        </p:blipFill>
        <p:spPr bwMode="auto">
          <a:xfrm>
            <a:off x="3800118" y="2881462"/>
            <a:ext cx="5198899" cy="207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3FCF4D-9289-4EFB-9AE1-DF15E184A79A}"/>
              </a:ext>
            </a:extLst>
          </p:cNvPr>
          <p:cNvSpPr/>
          <p:nvPr/>
        </p:nvSpPr>
        <p:spPr>
          <a:xfrm>
            <a:off x="179512" y="5382980"/>
            <a:ext cx="856895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594" algn="just"/>
            <a:r>
              <a:rPr lang="ru-RU" sz="1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Мы надеемся, наша «Книга памяти» пополняется новыми воспоминаниями, рассказами, фотографиями ветеранов. Ведение этой книги станет доброй традицией в нашем детском саду.</a:t>
            </a:r>
          </a:p>
          <a:p>
            <a:pPr indent="228594" algn="just"/>
            <a:r>
              <a:rPr lang="ru-RU" sz="1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Эта память священна и вечна, потому что мужество и героизм людей не имеют срока давности.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1447424-BDB1-4DE8-BB07-1F94E14015C5}"/>
              </a:ext>
            </a:extLst>
          </p:cNvPr>
          <p:cNvSpPr/>
          <p:nvPr/>
        </p:nvSpPr>
        <p:spPr>
          <a:xfrm>
            <a:off x="4355977" y="6311720"/>
            <a:ext cx="46085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594" algn="just"/>
            <a:r>
              <a:rPr lang="ru-RU" sz="1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Автор: </a:t>
            </a:r>
            <a:r>
              <a:rPr lang="ru-RU" sz="1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Крынина</a:t>
            </a:r>
            <a:r>
              <a:rPr lang="ru-RU" sz="1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С.В., </a:t>
            </a:r>
          </a:p>
          <a:p>
            <a:pPr indent="228594" algn="just"/>
            <a:r>
              <a:rPr lang="ru-RU" sz="1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воспитатель высшей категории</a:t>
            </a:r>
          </a:p>
        </p:txBody>
      </p:sp>
    </p:spTree>
    <p:extLst>
      <p:ext uri="{BB962C8B-B14F-4D97-AF65-F5344CB8AC3E}">
        <p14:creationId xmlns:p14="http://schemas.microsoft.com/office/powerpoint/2010/main" val="58949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99"/>
            </a:gs>
            <a:gs pos="49000">
              <a:srgbClr val="F7D5AF"/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загнутый угол 12">
            <a:extLst>
              <a:ext uri="{FF2B5EF4-FFF2-40B4-BE49-F238E27FC236}">
                <a16:creationId xmlns:a16="http://schemas.microsoft.com/office/drawing/2014/main" id="{37E1D8D5-17F3-47BA-9D20-2B03ECDADE7E}"/>
              </a:ext>
            </a:extLst>
          </p:cNvPr>
          <p:cNvSpPr/>
          <p:nvPr/>
        </p:nvSpPr>
        <p:spPr>
          <a:xfrm>
            <a:off x="4848609" y="3420269"/>
            <a:ext cx="3662129" cy="1009405"/>
          </a:xfrm>
          <a:prstGeom prst="foldedCorner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D85BB9F-E9E5-4CA7-9E9B-8B35E7643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0547855">
            <a:off x="-360753" y="163107"/>
            <a:ext cx="1944623" cy="1117320"/>
          </a:xfrm>
        </p:spPr>
        <p:txBody>
          <a:bodyPr/>
          <a:lstStyle/>
          <a:p>
            <a:r>
              <a:rPr lang="ru-RU" sz="2000" b="1" i="1" dirty="0">
                <a:solidFill>
                  <a:srgbClr val="FF0000"/>
                </a:solidFill>
              </a:rPr>
              <a:t>Помним!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Гордимся!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Чтим!</a:t>
            </a:r>
          </a:p>
        </p:txBody>
      </p:sp>
      <p:sp>
        <p:nvSpPr>
          <p:cNvPr id="6" name="Подзаголовок 4">
            <a:extLst>
              <a:ext uri="{FF2B5EF4-FFF2-40B4-BE49-F238E27FC236}">
                <a16:creationId xmlns:a16="http://schemas.microsoft.com/office/drawing/2014/main" id="{EA518FDC-166C-4C3C-97CB-86D032FEB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5246" y="287416"/>
            <a:ext cx="2944416" cy="360040"/>
          </a:xfrm>
        </p:spPr>
        <p:txBody>
          <a:bodyPr/>
          <a:lstStyle/>
          <a:p>
            <a:r>
              <a:rPr lang="ru-RU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«ДЛЯ ВАС, РОДИТЕЛИ!»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EC526E-6485-465A-BF10-66DDB8624879}"/>
              </a:ext>
            </a:extLst>
          </p:cNvPr>
          <p:cNvSpPr/>
          <p:nvPr/>
        </p:nvSpPr>
        <p:spPr>
          <a:xfrm>
            <a:off x="1907705" y="435437"/>
            <a:ext cx="7038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Консультация</a:t>
            </a:r>
            <a:b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«Как познакомить детей с героическим прошлым России»</a:t>
            </a:r>
            <a:endParaRPr lang="ru-RU" dirty="0"/>
          </a:p>
        </p:txBody>
      </p:sp>
      <p:sp>
        <p:nvSpPr>
          <p:cNvPr id="9" name="Прямоугольник: загнутый угол 8">
            <a:extLst>
              <a:ext uri="{FF2B5EF4-FFF2-40B4-BE49-F238E27FC236}">
                <a16:creationId xmlns:a16="http://schemas.microsoft.com/office/drawing/2014/main" id="{93AD28A2-EC1F-4ECD-A88F-9A05043BA1C2}"/>
              </a:ext>
            </a:extLst>
          </p:cNvPr>
          <p:cNvSpPr/>
          <p:nvPr/>
        </p:nvSpPr>
        <p:spPr>
          <a:xfrm>
            <a:off x="395536" y="2111935"/>
            <a:ext cx="2930625" cy="1220445"/>
          </a:xfrm>
          <a:prstGeom prst="foldedCorner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Чувство Родины... Оно начинается у ребенка с отношения к семье, к самым близким людям - к матери, отцу, бабушке, дедушке. Это корни, связывающие его с родным домом и ближайшим окружением.</a:t>
            </a:r>
          </a:p>
        </p:txBody>
      </p:sp>
      <p:sp>
        <p:nvSpPr>
          <p:cNvPr id="10" name="Прямоугольник: загнутый угол 9">
            <a:extLst>
              <a:ext uri="{FF2B5EF4-FFF2-40B4-BE49-F238E27FC236}">
                <a16:creationId xmlns:a16="http://schemas.microsoft.com/office/drawing/2014/main" id="{666E593D-3C79-461D-882C-51481FAE048E}"/>
              </a:ext>
            </a:extLst>
          </p:cNvPr>
          <p:cNvSpPr/>
          <p:nvPr/>
        </p:nvSpPr>
        <p:spPr>
          <a:xfrm>
            <a:off x="454015" y="3420268"/>
            <a:ext cx="3985594" cy="1009405"/>
          </a:xfrm>
          <a:prstGeom prst="foldedCorner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rgbClr val="002060"/>
              </a:solidFill>
            </a:endParaRPr>
          </a:p>
          <a:p>
            <a:pPr algn="ctr"/>
            <a:endParaRPr lang="ru-RU" sz="1400" dirty="0">
              <a:solidFill>
                <a:srgbClr val="002060"/>
              </a:solidFill>
            </a:endParaRPr>
          </a:p>
          <a:p>
            <a:pPr algn="just"/>
            <a:r>
              <a:rPr lang="ru-RU" sz="1200" dirty="0">
                <a:solidFill>
                  <a:srgbClr val="002060"/>
                </a:solidFill>
              </a:rPr>
              <a:t>Важно подвести ребенка к пониманию, что мы победили потому, что любим свою Отчизну, Родина чтит своих героев, отдавших жизнь за счастье людей. Их имена увековечены в названиях городов, улиц, площадей, в их честь воздвигнуты памятники.</a:t>
            </a:r>
            <a:endParaRPr lang="ru-RU" sz="1200" dirty="0"/>
          </a:p>
          <a:p>
            <a:pPr algn="ctr"/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: загнутый угол 10">
            <a:extLst>
              <a:ext uri="{FF2B5EF4-FFF2-40B4-BE49-F238E27FC236}">
                <a16:creationId xmlns:a16="http://schemas.microsoft.com/office/drawing/2014/main" id="{BD4A338D-6CE7-45DF-8EF1-240C076FE83A}"/>
              </a:ext>
            </a:extLst>
          </p:cNvPr>
          <p:cNvSpPr/>
          <p:nvPr/>
        </p:nvSpPr>
        <p:spPr>
          <a:xfrm>
            <a:off x="899594" y="1038762"/>
            <a:ext cx="7632848" cy="993059"/>
          </a:xfrm>
          <a:prstGeom prst="foldedCorner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Воспитать патриота своей Родины - ответственная и сложная задача, решение которой в дошкольном детстве только начинается. Планомерная, систематическая работа, использование разнообразных средств воспитания, общие усилия детского сада и семьи, ответственность взрослых за свои слова и поступки могут дать положительные результаты и стать основой для дальнейшей работы по патриотическому воспитанию.</a:t>
            </a:r>
          </a:p>
        </p:txBody>
      </p:sp>
      <p:sp>
        <p:nvSpPr>
          <p:cNvPr id="12" name="Прямоугольник: загнутый угол 11">
            <a:extLst>
              <a:ext uri="{FF2B5EF4-FFF2-40B4-BE49-F238E27FC236}">
                <a16:creationId xmlns:a16="http://schemas.microsoft.com/office/drawing/2014/main" id="{CA898E31-18AC-4275-BF45-5EDFCBBA3D24}"/>
              </a:ext>
            </a:extLst>
          </p:cNvPr>
          <p:cNvSpPr/>
          <p:nvPr/>
        </p:nvSpPr>
        <p:spPr>
          <a:xfrm>
            <a:off x="3650092" y="2120531"/>
            <a:ext cx="5242389" cy="1220446"/>
          </a:xfrm>
          <a:prstGeom prst="foldedCorner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>
              <a:solidFill>
                <a:srgbClr val="002060"/>
              </a:solidFill>
            </a:endParaRPr>
          </a:p>
          <a:p>
            <a:pPr algn="just"/>
            <a:r>
              <a:rPr lang="ru-RU" sz="1200" dirty="0">
                <a:solidFill>
                  <a:srgbClr val="002060"/>
                </a:solidFill>
              </a:rPr>
              <a:t>В нравственно-патриотическом воспитании огромное значение имеет пример взрослых, в особенности же близких людей. На конкретных фактах из жизни старших членов семьи (дедушек и бабушек, участников Великой Отечественной войны, их фронтовых и трудовых подвигов) необходимо привить детям такие важные понятия, как «долг перед Родиной», «любовь к Отечеству», «ненависть к врагу», «трудовой подвиг» и т.д.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DA9169-6951-4004-97F8-31C6DFAB93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75" y="-103889"/>
            <a:ext cx="1563011" cy="118565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2181566-0773-4C95-9655-DBC81750458D}"/>
              </a:ext>
            </a:extLst>
          </p:cNvPr>
          <p:cNvSpPr/>
          <p:nvPr/>
        </p:nvSpPr>
        <p:spPr>
          <a:xfrm>
            <a:off x="4960093" y="3443629"/>
            <a:ext cx="35432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Духовный, творческий патриотизм надо прививать с раннего детства. Но подобно любому другому чувству, патриотизм обретается самостоятельно и переживается индивидуально. 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: загнутый угол 13">
            <a:extLst>
              <a:ext uri="{FF2B5EF4-FFF2-40B4-BE49-F238E27FC236}">
                <a16:creationId xmlns:a16="http://schemas.microsoft.com/office/drawing/2014/main" id="{ADDB7AB2-20D1-4224-8BC9-8E6B377D23DF}"/>
              </a:ext>
            </a:extLst>
          </p:cNvPr>
          <p:cNvSpPr/>
          <p:nvPr/>
        </p:nvSpPr>
        <p:spPr>
          <a:xfrm>
            <a:off x="447482" y="4705685"/>
            <a:ext cx="4291306" cy="1575734"/>
          </a:xfrm>
          <a:prstGeom prst="foldedCorner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rgbClr val="002060"/>
                </a:solidFill>
              </a:rPr>
              <a:t>1.Окружающие предметы, впервые пробуждающие душу ребенка, воспитывающие в нем чувство красоты, любознательность, должны быть национальными.</a:t>
            </a:r>
          </a:p>
          <a:p>
            <a:pPr algn="just"/>
            <a:r>
              <a:rPr lang="ru-RU" sz="1200" dirty="0">
                <a:solidFill>
                  <a:srgbClr val="002060"/>
                </a:solidFill>
              </a:rPr>
              <a:t>2. Знакомя детей с поговорками, загадками, пословицами, сказками, мы тем самым приобщаем их к общечеловеческим нравственным ценностям.</a:t>
            </a:r>
          </a:p>
        </p:txBody>
      </p:sp>
      <p:sp>
        <p:nvSpPr>
          <p:cNvPr id="16" name="Прямоугольник: загнутый угол 15">
            <a:extLst>
              <a:ext uri="{FF2B5EF4-FFF2-40B4-BE49-F238E27FC236}">
                <a16:creationId xmlns:a16="http://schemas.microsoft.com/office/drawing/2014/main" id="{AC27036E-B857-4706-B721-6F87B6DD947C}"/>
              </a:ext>
            </a:extLst>
          </p:cNvPr>
          <p:cNvSpPr/>
          <p:nvPr/>
        </p:nvSpPr>
        <p:spPr>
          <a:xfrm>
            <a:off x="4850133" y="4705685"/>
            <a:ext cx="3871355" cy="1575733"/>
          </a:xfrm>
          <a:prstGeom prst="foldedCorner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rgbClr val="002060"/>
                </a:solidFill>
              </a:rPr>
              <a:t>3.</a:t>
            </a:r>
            <a:r>
              <a:rPr lang="ru-RU" sz="1200" dirty="0"/>
              <a:t> </a:t>
            </a:r>
            <a:r>
              <a:rPr lang="ru-RU" sz="1200" dirty="0">
                <a:solidFill>
                  <a:srgbClr val="002060"/>
                </a:solidFill>
              </a:rPr>
              <a:t>Большое место в приобщении детей к народной культуре должны занимать народные праздники и традиции. </a:t>
            </a:r>
          </a:p>
          <a:p>
            <a:pPr algn="just"/>
            <a:r>
              <a:rPr lang="ru-RU" sz="1200" dirty="0">
                <a:solidFill>
                  <a:srgbClr val="002060"/>
                </a:solidFill>
              </a:rPr>
              <a:t>4.</a:t>
            </a:r>
            <a:r>
              <a:rPr lang="ru-RU" sz="1200" dirty="0"/>
              <a:t> </a:t>
            </a:r>
            <a:r>
              <a:rPr lang="ru-RU" sz="1200" dirty="0">
                <a:solidFill>
                  <a:srgbClr val="002060"/>
                </a:solidFill>
              </a:rPr>
              <a:t>Очень важно ознакомить детей с народной декоративной росписью. Она способна увлечь ребят национальным изобразительным искусством.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41066B2-4621-4D37-A714-7E23BBFB88B7}"/>
              </a:ext>
            </a:extLst>
          </p:cNvPr>
          <p:cNvSpPr/>
          <p:nvPr/>
        </p:nvSpPr>
        <p:spPr>
          <a:xfrm>
            <a:off x="6398830" y="6281418"/>
            <a:ext cx="21336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Автор: </a:t>
            </a:r>
            <a:r>
              <a:rPr lang="ru-RU" sz="1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Ляльцева</a:t>
            </a: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Ю.А., Старший воспитатель</a:t>
            </a:r>
          </a:p>
        </p:txBody>
      </p:sp>
    </p:spTree>
    <p:extLst>
      <p:ext uri="{BB962C8B-B14F-4D97-AF65-F5344CB8AC3E}">
        <p14:creationId xmlns:p14="http://schemas.microsoft.com/office/powerpoint/2010/main" val="4144497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99"/>
            </a:gs>
            <a:gs pos="49000">
              <a:srgbClr val="F7D5AF"/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4">
            <a:extLst>
              <a:ext uri="{FF2B5EF4-FFF2-40B4-BE49-F238E27FC236}">
                <a16:creationId xmlns:a16="http://schemas.microsoft.com/office/drawing/2014/main" id="{EA518FDC-166C-4C3C-97CB-86D032FEB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7744" y="219388"/>
            <a:ext cx="2944416" cy="360040"/>
          </a:xfrm>
        </p:spPr>
        <p:txBody>
          <a:bodyPr/>
          <a:lstStyle/>
          <a:p>
            <a:r>
              <a:rPr lang="ru-RU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«ДЛЯ ВАС, РОДИТЕЛИ!»</a:t>
            </a:r>
          </a:p>
        </p:txBody>
      </p:sp>
      <p:sp>
        <p:nvSpPr>
          <p:cNvPr id="16" name="Прямоугольник: загнутый угол 15">
            <a:extLst>
              <a:ext uri="{FF2B5EF4-FFF2-40B4-BE49-F238E27FC236}">
                <a16:creationId xmlns:a16="http://schemas.microsoft.com/office/drawing/2014/main" id="{AC27036E-B857-4706-B721-6F87B6DD947C}"/>
              </a:ext>
            </a:extLst>
          </p:cNvPr>
          <p:cNvSpPr/>
          <p:nvPr/>
        </p:nvSpPr>
        <p:spPr>
          <a:xfrm>
            <a:off x="1119812" y="719838"/>
            <a:ext cx="6264696" cy="1379003"/>
          </a:xfrm>
          <a:prstGeom prst="foldedCorner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</a:p>
          <a:p>
            <a:r>
              <a:rPr lang="ru-RU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Книги для домашнего чтения детям: </a:t>
            </a:r>
          </a:p>
          <a:p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Л. Кассиль «Твои Защитники», А. </a:t>
            </a:r>
            <a:r>
              <a:rPr lang="ru-RU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Барто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«На заставе», С. Я. Маршак «Пограничники», А. Митяев «Подвиг солдата», П. </a:t>
            </a:r>
            <a:r>
              <a:rPr lang="ru-RU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Капица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«Черноморцы», Л. Непомнящий «Был трудный бой» (стихи известных советских поэтов о Великой Отечественной войне), сборник стихов «Наша армия родная».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44BF0E-B5D3-4922-82A1-A3F2EB9743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7" t="13251" r="23061" b="4191"/>
          <a:stretch/>
        </p:blipFill>
        <p:spPr>
          <a:xfrm>
            <a:off x="183024" y="2212441"/>
            <a:ext cx="1705795" cy="18890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28B5A26-0AAE-4380-B8D9-9CB2A19E39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0" y="4341498"/>
            <a:ext cx="1558492" cy="207798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FA9B9FA-CDB2-43A6-9F78-4DEFD00CFC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r="10625" b="2750"/>
          <a:stretch/>
        </p:blipFill>
        <p:spPr>
          <a:xfrm>
            <a:off x="6599541" y="4488868"/>
            <a:ext cx="2011514" cy="20032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64656A6-D18A-4521-9669-21F05FBE3F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389" y="4384595"/>
            <a:ext cx="1558492" cy="221183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CF23D3E-78EE-41C3-929F-9156872B82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727" y="2166535"/>
            <a:ext cx="2007262" cy="203426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D99378A-E252-453E-806E-92D58A1A5F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" t="9442" r="3354" b="13250"/>
          <a:stretch/>
        </p:blipFill>
        <p:spPr>
          <a:xfrm>
            <a:off x="7326917" y="1995423"/>
            <a:ext cx="1481202" cy="2320389"/>
          </a:xfrm>
          <a:prstGeom prst="rect">
            <a:avLst/>
          </a:prstGeom>
        </p:spPr>
      </p:pic>
      <p:sp>
        <p:nvSpPr>
          <p:cNvPr id="27" name="AutoShape 4" descr="https://cdn1.ozone.ru/multimedia/wc1200/1001730187.jpg">
            <a:extLst>
              <a:ext uri="{FF2B5EF4-FFF2-40B4-BE49-F238E27FC236}">
                <a16:creationId xmlns:a16="http://schemas.microsoft.com/office/drawing/2014/main" id="{3F4CF92E-E8D0-40BA-9075-6E70C345DC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1"/>
            <a:ext cx="304800" cy="48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Лев Кассиль «Твои защитники»">
            <a:extLst>
              <a:ext uri="{FF2B5EF4-FFF2-40B4-BE49-F238E27FC236}">
                <a16:creationId xmlns:a16="http://schemas.microsoft.com/office/drawing/2014/main" id="{36F43FBD-19A5-47B5-85AC-EEBE5E88B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895" y="2159280"/>
            <a:ext cx="1759032" cy="226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Наша армия родная»">
            <a:extLst>
              <a:ext uri="{FF2B5EF4-FFF2-40B4-BE49-F238E27FC236}">
                <a16:creationId xmlns:a16="http://schemas.microsoft.com/office/drawing/2014/main" id="{70B7760C-CE0A-4D45-B2BE-47A9445E6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19504"/>
            <a:ext cx="1558492" cy="209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4D4ED91-3323-4303-8356-AAD3249D8389}"/>
              </a:ext>
            </a:extLst>
          </p:cNvPr>
          <p:cNvSpPr/>
          <p:nvPr/>
        </p:nvSpPr>
        <p:spPr>
          <a:xfrm>
            <a:off x="6444209" y="6396336"/>
            <a:ext cx="21336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Автор: </a:t>
            </a:r>
            <a:r>
              <a:rPr lang="ru-RU" sz="1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Ляльцева</a:t>
            </a: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Ю.А., старший воспитатель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DA9169-6951-4004-97F8-31C6DFAB93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959" y="-103889"/>
            <a:ext cx="2176873" cy="1651313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D85BB9F-E9E5-4CA7-9E9B-8B35E7643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0547855">
            <a:off x="-7079" y="264168"/>
            <a:ext cx="1489318" cy="1036056"/>
          </a:xfrm>
        </p:spPr>
        <p:txBody>
          <a:bodyPr/>
          <a:lstStyle/>
          <a:p>
            <a:r>
              <a:rPr lang="ru-RU" sz="2000" b="1" i="1" dirty="0">
                <a:solidFill>
                  <a:srgbClr val="FF0000"/>
                </a:solidFill>
              </a:rPr>
              <a:t>Помним!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Гордимся!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Чтим!</a:t>
            </a:r>
          </a:p>
        </p:txBody>
      </p:sp>
    </p:spTree>
    <p:extLst>
      <p:ext uri="{BB962C8B-B14F-4D97-AF65-F5344CB8AC3E}">
        <p14:creationId xmlns:p14="http://schemas.microsoft.com/office/powerpoint/2010/main" val="685516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99"/>
            </a:gs>
            <a:gs pos="49000">
              <a:srgbClr val="F7D5AF"/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4">
            <a:extLst>
              <a:ext uri="{FF2B5EF4-FFF2-40B4-BE49-F238E27FC236}">
                <a16:creationId xmlns:a16="http://schemas.microsoft.com/office/drawing/2014/main" id="{EA518FDC-166C-4C3C-97CB-86D032FEB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9470" y="155824"/>
            <a:ext cx="4472690" cy="482936"/>
          </a:xfrm>
        </p:spPr>
        <p:txBody>
          <a:bodyPr/>
          <a:lstStyle/>
          <a:p>
            <a:r>
              <a:rPr lang="ru-RU" sz="1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«МОЕЙ СЕМЬИ ВОЙНА КОСНУЛАСЬ…»</a:t>
            </a:r>
          </a:p>
        </p:txBody>
      </p:sp>
      <p:sp>
        <p:nvSpPr>
          <p:cNvPr id="27" name="AutoShape 4" descr="https://cdn1.ozone.ru/multimedia/wc1200/1001730187.jpg">
            <a:extLst>
              <a:ext uri="{FF2B5EF4-FFF2-40B4-BE49-F238E27FC236}">
                <a16:creationId xmlns:a16="http://schemas.microsoft.com/office/drawing/2014/main" id="{3F4CF92E-E8D0-40BA-9075-6E70C345DC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1"/>
            <a:ext cx="304800" cy="48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DA9169-6951-4004-97F8-31C6DFAB93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" y="117556"/>
            <a:ext cx="1538496" cy="1167059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BE316DB-6699-4E7D-AC2D-205F5BCB2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5483" y="5517232"/>
            <a:ext cx="2071409" cy="626126"/>
          </a:xfrm>
        </p:spPr>
        <p:txBody>
          <a:bodyPr/>
          <a:lstStyle/>
          <a:p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Автор: </a:t>
            </a:r>
            <a:r>
              <a:rPr lang="ru-RU" sz="1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Голосун</a:t>
            </a: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С.А., музыкальный руководитель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2BED5E0-4E7E-4F8F-A27A-B61218B6F0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33"/>
          <a:stretch/>
        </p:blipFill>
        <p:spPr>
          <a:xfrm>
            <a:off x="1549336" y="515544"/>
            <a:ext cx="5038888" cy="592461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C313C9A-6C29-447F-B8D4-7A83162CF157}"/>
              </a:ext>
            </a:extLst>
          </p:cNvPr>
          <p:cNvSpPr/>
          <p:nvPr/>
        </p:nvSpPr>
        <p:spPr>
          <a:xfrm>
            <a:off x="1566326" y="6440160"/>
            <a:ext cx="5021898" cy="8518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1472248-42D0-466C-BFCE-D1678A58D9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9"/>
          <a:stretch/>
        </p:blipFill>
        <p:spPr>
          <a:xfrm>
            <a:off x="6516216" y="-7988"/>
            <a:ext cx="3109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14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3DC85E-C30E-4537-8CCF-9280EC07B56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46" y="4683505"/>
            <a:ext cx="1044116" cy="19138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43A5E62-71B0-4821-AB50-753634A2A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814" y="1251155"/>
            <a:ext cx="3947555" cy="2119815"/>
          </a:xfrm>
        </p:spPr>
        <p:txBody>
          <a:bodyPr/>
          <a:lstStyle/>
          <a:p>
            <a:pPr algn="just"/>
            <a:r>
              <a:rPr lang="ru-RU" sz="1200" b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ru-RU" sz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Мой прадедушка </a:t>
            </a:r>
            <a:r>
              <a:rPr lang="ru-RU" sz="1400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Ляльцев</a:t>
            </a:r>
            <a:r>
              <a:rPr lang="ru-RU" sz="1400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Николай Ильич </a:t>
            </a:r>
            <a:r>
              <a:rPr lang="ru-RU" sz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родился в 1909 году в Орловской области, Мценского района, </a:t>
            </a:r>
            <a:r>
              <a:rPr lang="ru-RU" sz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Тралянский</a:t>
            </a:r>
            <a:r>
              <a:rPr lang="ru-RU" sz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с/с, д. Тросна. В армию он был призван в январе 1943 года красноармейцем, </a:t>
            </a:r>
            <a:r>
              <a:rPr lang="ru-RU" sz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Кожевенским</a:t>
            </a:r>
            <a:r>
              <a:rPr lang="ru-RU" sz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РВК.   Прадедушка воевал в 345 СП, 27 Стрелковой</a:t>
            </a:r>
            <a:br>
              <a:rPr lang="ru-RU" sz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Дивизии, 19 Армии, 2-ого Белорусского фронта. В феврале 1945 г. началась Восточно-Померанская операция по освобождению севера Польши.	</a:t>
            </a:r>
            <a:br>
              <a:rPr lang="ru-RU" sz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ru-RU" sz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5C485D5-54EA-41EE-AB70-855807C6A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49518" y="3108520"/>
            <a:ext cx="3923851" cy="1489095"/>
          </a:xfrm>
        </p:spPr>
        <p:txBody>
          <a:bodyPr/>
          <a:lstStyle/>
          <a:p>
            <a:pPr algn="just"/>
            <a:r>
              <a:rPr lang="ru-RU" sz="1200" dirty="0">
                <a:solidFill>
                  <a:srgbClr val="002060"/>
                </a:solidFill>
              </a:rPr>
              <a:t>     </a:t>
            </a:r>
            <a:r>
              <a:rPr lang="ru-RU" sz="1200" b="1" dirty="0">
                <a:solidFill>
                  <a:srgbClr val="002060"/>
                </a:solidFill>
              </a:rPr>
              <a:t>Мой прадедушка служил стрелком 3-й стрелковой роты. В бою 6 марта 1945 года за г. </a:t>
            </a:r>
            <a:r>
              <a:rPr lang="ru-RU" sz="1200" b="1" dirty="0" err="1">
                <a:solidFill>
                  <a:srgbClr val="002060"/>
                </a:solidFill>
              </a:rPr>
              <a:t>Шлаве</a:t>
            </a:r>
            <a:r>
              <a:rPr lang="ru-RU" sz="1200" b="1" dirty="0">
                <a:solidFill>
                  <a:srgbClr val="002060"/>
                </a:solidFill>
              </a:rPr>
              <a:t>, отражая атаки противника, из своего оружия убил двух гитлеровцев, был смертельно ранен осколками оружия противника. В боях за Родину действовал смело и решительно. Представлен к награде: медаль «За отвагу».</a:t>
            </a:r>
          </a:p>
          <a:p>
            <a:endParaRPr lang="ru-RU" dirty="0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9D8280D7-0130-4CCC-8702-7CFA6ED04406}"/>
              </a:ext>
            </a:extLst>
          </p:cNvPr>
          <p:cNvSpPr txBox="1">
            <a:spLocks/>
          </p:cNvSpPr>
          <p:nvPr/>
        </p:nvSpPr>
        <p:spPr bwMode="auto">
          <a:xfrm>
            <a:off x="611560" y="260648"/>
            <a:ext cx="4392488" cy="4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1800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МОЕЙ СЕМЬИ ВОЙНА КОСНУЛАСЬ …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D9A23BB7-4860-49B4-B0AD-7872980F1102}"/>
              </a:ext>
            </a:extLst>
          </p:cNvPr>
          <p:cNvSpPr txBox="1">
            <a:spLocks/>
          </p:cNvSpPr>
          <p:nvPr/>
        </p:nvSpPr>
        <p:spPr bwMode="auto">
          <a:xfrm>
            <a:off x="2483768" y="781022"/>
            <a:ext cx="3384376" cy="45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ru-RU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«Мой прадедушка»</a:t>
            </a:r>
          </a:p>
          <a:p>
            <a:pPr algn="r"/>
            <a:r>
              <a:rPr lang="ru-RU" sz="1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Ляльцева</a:t>
            </a:r>
            <a:r>
              <a:rPr lang="ru-RU" sz="1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Полина</a:t>
            </a:r>
          </a:p>
          <a:p>
            <a:pPr algn="r"/>
            <a:r>
              <a:rPr lang="ru-RU" sz="1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воспитанница группы «Лучики»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17C5B9-27E1-43E8-9BFA-215E2C597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1" b="20341"/>
          <a:stretch/>
        </p:blipFill>
        <p:spPr>
          <a:xfrm>
            <a:off x="6260372" y="224995"/>
            <a:ext cx="2577433" cy="3451612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7148F58-F6D1-41CF-8621-CC8B269CD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33"/>
          <a:stretch>
            <a:fillRect/>
          </a:stretch>
        </p:blipFill>
        <p:spPr bwMode="auto">
          <a:xfrm>
            <a:off x="4234564" y="4474116"/>
            <a:ext cx="4608092" cy="145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://www.aljanh.net/data/archive/img/363722389.png">
            <a:extLst>
              <a:ext uri="{FF2B5EF4-FFF2-40B4-BE49-F238E27FC236}">
                <a16:creationId xmlns:a16="http://schemas.microsoft.com/office/drawing/2014/main" id="{FE657132-FACC-4CC0-BE2F-D91F87ABE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83803" y="500372"/>
            <a:ext cx="3747488" cy="295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9739FED-FAC2-4CE2-A08D-D8F560F22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02" b="60555"/>
          <a:stretch>
            <a:fillRect/>
          </a:stretch>
        </p:blipFill>
        <p:spPr bwMode="auto">
          <a:xfrm>
            <a:off x="4234564" y="5890443"/>
            <a:ext cx="4603241" cy="71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58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BF7AA990-C25B-434F-ACD4-4EF4EE3D3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5736" y="877979"/>
            <a:ext cx="6304867" cy="1125140"/>
          </a:xfrm>
        </p:spPr>
        <p:txBody>
          <a:bodyPr/>
          <a:lstStyle/>
          <a:p>
            <a:r>
              <a:rPr lang="ru-RU" sz="1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Мой прадедушка </a:t>
            </a:r>
            <a:r>
              <a:rPr lang="ru-RU" sz="1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Ляльцев</a:t>
            </a:r>
            <a:r>
              <a:rPr lang="ru-RU" sz="1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Николай </a:t>
            </a:r>
            <a:r>
              <a:rPr lang="ru-RU" sz="1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Ильч</a:t>
            </a:r>
            <a:r>
              <a:rPr lang="ru-RU" sz="1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записан в 3-х книгах памяти. Книги  памяти: Орловская обл., т.6, стр. 164, Коми, т.9, стр.188, Ростовская обл., том 6, стр. 343.</a:t>
            </a:r>
          </a:p>
          <a:p>
            <a:endParaRPr lang="ru-RU" dirty="0"/>
          </a:p>
        </p:txBody>
      </p:sp>
      <p:pic>
        <p:nvPicPr>
          <p:cNvPr id="2050" name="Рисунок 2">
            <a:extLst>
              <a:ext uri="{FF2B5EF4-FFF2-40B4-BE49-F238E27FC236}">
                <a16:creationId xmlns:a16="http://schemas.microsoft.com/office/drawing/2014/main" id="{027F8C1D-1BD6-4838-B8FE-244D6777D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4" t="3951" r="4276" b="8263"/>
          <a:stretch>
            <a:fillRect/>
          </a:stretch>
        </p:blipFill>
        <p:spPr bwMode="auto">
          <a:xfrm>
            <a:off x="5829668" y="1779026"/>
            <a:ext cx="2938135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Ляльцев 11">
            <a:extLst>
              <a:ext uri="{FF2B5EF4-FFF2-40B4-BE49-F238E27FC236}">
                <a16:creationId xmlns:a16="http://schemas.microsoft.com/office/drawing/2014/main" id="{191D78C6-3C15-4307-8448-40DB33E58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9026"/>
            <a:ext cx="332673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52B127-E464-44B0-8D34-04D3F44B1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014" y="1914529"/>
            <a:ext cx="1285987" cy="177180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7982961B-70DA-4BB2-ADB5-D9E887866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9248" y="1288633"/>
            <a:ext cx="1771651" cy="24050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ru-RU" altLang="ru-RU" sz="900" dirty="0">
                <a:latin typeface="Calibri" panose="020F0502020204030204" pitchFamily="34" charset="0"/>
              </a:rPr>
              <a:t>Книга памяти Республики Коми</a:t>
            </a:r>
            <a:endParaRPr lang="ru-RU" altLang="ru-RU" sz="1350" dirty="0">
              <a:latin typeface="Arial" panose="020B0604020202020204" pitchFamily="34" charset="0"/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759D651C-97E5-4F5E-BF46-2990973F0185}"/>
              </a:ext>
            </a:extLst>
          </p:cNvPr>
          <p:cNvSpPr txBox="1">
            <a:spLocks/>
          </p:cNvSpPr>
          <p:nvPr/>
        </p:nvSpPr>
        <p:spPr bwMode="auto">
          <a:xfrm>
            <a:off x="827584" y="201075"/>
            <a:ext cx="4392488" cy="4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1800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МОЕЙ СЕМЬИ ВОЙНА КОСНУЛАСЬ …</a:t>
            </a:r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4BBE3F57-3553-4BD0-8517-886D4571D8CA}"/>
              </a:ext>
            </a:extLst>
          </p:cNvPr>
          <p:cNvSpPr txBox="1">
            <a:spLocks/>
          </p:cNvSpPr>
          <p:nvPr/>
        </p:nvSpPr>
        <p:spPr bwMode="auto">
          <a:xfrm>
            <a:off x="5594483" y="6334604"/>
            <a:ext cx="4608512" cy="36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16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33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50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67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1200" kern="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Автор: </a:t>
            </a:r>
            <a:r>
              <a:rPr lang="ru-RU" sz="1200" kern="0" cap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Ляльцева</a:t>
            </a:r>
            <a:r>
              <a:rPr lang="ru-RU" sz="1200" kern="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Ю.А., Старший воспитатель</a:t>
            </a:r>
          </a:p>
        </p:txBody>
      </p:sp>
    </p:spTree>
    <p:extLst>
      <p:ext uri="{BB962C8B-B14F-4D97-AF65-F5344CB8AC3E}">
        <p14:creationId xmlns:p14="http://schemas.microsoft.com/office/powerpoint/2010/main" val="2214501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9D8280D7-0130-4CCC-8702-7CFA6ED04406}"/>
              </a:ext>
            </a:extLst>
          </p:cNvPr>
          <p:cNvSpPr txBox="1">
            <a:spLocks/>
          </p:cNvSpPr>
          <p:nvPr/>
        </p:nvSpPr>
        <p:spPr bwMode="auto">
          <a:xfrm>
            <a:off x="590543" y="260648"/>
            <a:ext cx="4392488" cy="4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1800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МОЕЙ СЕМЬИ ВОЙНА КОСНУЛАСЬ …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D9A23BB7-4860-49B4-B0AD-7872980F1102}"/>
              </a:ext>
            </a:extLst>
          </p:cNvPr>
          <p:cNvSpPr txBox="1">
            <a:spLocks/>
          </p:cNvSpPr>
          <p:nvPr/>
        </p:nvSpPr>
        <p:spPr bwMode="auto">
          <a:xfrm>
            <a:off x="3240150" y="722145"/>
            <a:ext cx="3384376" cy="45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1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Один из «без вести пропавших»</a:t>
            </a:r>
            <a:endParaRPr lang="ru-RU" sz="13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Носанов</a:t>
            </a:r>
            <a:r>
              <a:rPr lang="ru-RU" sz="1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Иван Лаврентьевич</a:t>
            </a:r>
            <a:endParaRPr lang="ru-RU" sz="13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Рисунок 14" descr="C:\Users\Евросеть\Desktop\i.jpg">
            <a:extLst>
              <a:ext uri="{FF2B5EF4-FFF2-40B4-BE49-F238E27FC236}">
                <a16:creationId xmlns:a16="http://schemas.microsoft.com/office/drawing/2014/main" id="{7BCD835F-7380-46B3-A0A2-38DCC1C2D23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2"/>
          <a:stretch/>
        </p:blipFill>
        <p:spPr bwMode="auto">
          <a:xfrm>
            <a:off x="6732240" y="269686"/>
            <a:ext cx="2160240" cy="28712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ADE24E0-70C7-404A-B4DD-668D6D0D70F0}"/>
              </a:ext>
            </a:extLst>
          </p:cNvPr>
          <p:cNvSpPr/>
          <p:nvPr/>
        </p:nvSpPr>
        <p:spPr>
          <a:xfrm>
            <a:off x="1916063" y="1257706"/>
            <a:ext cx="4744169" cy="2622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Война. Страшное и непростое время. Редко в нашей стране найдешь семью, которую бы не коснулась она. Семейные фотоальбомы хранят память о великих бойцах, воевавших за Родину. Из уст в уста передаются рассказы о подвиге советского народа. К 9 мая дети и взрослые несут цветы к мемориалам. Это действительно настоящий праздник, который мы встречаем даже спустя 75 лет со слезами на глазах. В каждом городе, в каждой маленькой деревушке есть памятник погибшим в страшных сражениях Великой Отечественной Войны. На тысячах обелисках можно увидеть миллионы фамилий солдат и офицеров, отстаивавших независимость нашей Родины.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A938E35-F9B6-4EF2-89A0-C7F85DB99656}"/>
              </a:ext>
            </a:extLst>
          </p:cNvPr>
          <p:cNvSpPr/>
          <p:nvPr/>
        </p:nvSpPr>
        <p:spPr>
          <a:xfrm>
            <a:off x="2093605" y="3851424"/>
            <a:ext cx="6832401" cy="2326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Но среди этого списка нет фамилии моего деда, </a:t>
            </a:r>
            <a:r>
              <a:rPr lang="ru-RU" sz="1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Носанова</a:t>
            </a: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Ивана Лаврентьевича. Он до сих пор числиться пропавшим без вести....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Его призвали в 1941 из Амвросиевского РВК, Украинской ССР, Сталинской области, Амвросиевского района. Несколько месяцев он писал с фронта письма жене и детям домой, а потом письма перестали приходить, т. к. город заняли немцы. А потом пропал… До последнего дня моя бабушка, его жена, надеялась, что он жив. Его ждали много лет. Взрослели дети, подрастали внуки, а Ивана Лаврентьевича все ждали домой. Мы до последнего верили, что ему удалось каким-то образом спастись, возможно даже поселиться на другом континенте… Надеялись даже, что у него уже другая семья, но лишь бы он был жив.</a:t>
            </a:r>
          </a:p>
        </p:txBody>
      </p:sp>
    </p:spTree>
    <p:extLst>
      <p:ext uri="{BB962C8B-B14F-4D97-AF65-F5344CB8AC3E}">
        <p14:creationId xmlns:p14="http://schemas.microsoft.com/office/powerpoint/2010/main" val="41176732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2441</Words>
  <Application>Microsoft Office PowerPoint</Application>
  <PresentationFormat>Экран (4:3)</PresentationFormat>
  <Paragraphs>150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Cambria</vt:lpstr>
      <vt:lpstr>Times New Roman</vt:lpstr>
      <vt:lpstr>Тема Office</vt:lpstr>
      <vt:lpstr>Оформление по умолчанию</vt:lpstr>
      <vt:lpstr>Журнал для детей и родителей                    «ВЕСЕЛАЯ СЕМЕЙКА» </vt:lpstr>
      <vt:lpstr>Презентация PowerPoint</vt:lpstr>
      <vt:lpstr>Презентация PowerPoint</vt:lpstr>
      <vt:lpstr>Помним! Гордимся! Чтим!</vt:lpstr>
      <vt:lpstr>Помним! Гордимся! Чтим!</vt:lpstr>
      <vt:lpstr>Автор: Голосун С.А., музыкальный руководитель</vt:lpstr>
      <vt:lpstr>       Мой прадедушка Ляльцев Николай Ильич родился в 1909 году в Орловской области, Мценского района, Тралянский с/с, д. Тросна. В армию он был призван в январе 1943 года красноармейцем, Кожевенским РВК.   Прадедушка воевал в 345 СП, 27 Стрелковой Дивизии, 19 Армии, 2-ого Белорусского фронта. В феврале 1945 г. началась Восточно-Померанская операция по освобождению севера Польши.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Автор: Десятская С.А., воспитатель высшей категории</vt:lpstr>
      <vt:lpstr>Автор: Мальцева Л.И.,      воспитатель</vt:lpstr>
      <vt:lpstr>Автор: Колядина В.С.,      воспитатель высшей категории</vt:lpstr>
      <vt:lpstr>Презентация PowerPoint</vt:lpstr>
      <vt:lpstr>Презентация PowerPoint</vt:lpstr>
      <vt:lpstr>Презентация PowerPoint</vt:lpstr>
    </vt:vector>
  </TitlesOfParts>
  <Company>Интернат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User</cp:lastModifiedBy>
  <cp:revision>142</cp:revision>
  <dcterms:created xsi:type="dcterms:W3CDTF">2015-02-17T08:35:42Z</dcterms:created>
  <dcterms:modified xsi:type="dcterms:W3CDTF">2020-06-07T14:35:28Z</dcterms:modified>
</cp:coreProperties>
</file>